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44" r:id="rId2"/>
    <p:sldId id="483" r:id="rId3"/>
    <p:sldId id="482" r:id="rId4"/>
    <p:sldId id="484" r:id="rId5"/>
    <p:sldId id="451" r:id="rId6"/>
    <p:sldId id="452" r:id="rId7"/>
    <p:sldId id="453" r:id="rId8"/>
    <p:sldId id="474" r:id="rId9"/>
    <p:sldId id="485" r:id="rId10"/>
    <p:sldId id="476" r:id="rId11"/>
    <p:sldId id="478" r:id="rId12"/>
    <p:sldId id="479" r:id="rId13"/>
    <p:sldId id="480" r:id="rId14"/>
    <p:sldId id="460" r:id="rId15"/>
    <p:sldId id="461" r:id="rId16"/>
    <p:sldId id="462" r:id="rId17"/>
    <p:sldId id="486" r:id="rId18"/>
    <p:sldId id="463" r:id="rId19"/>
    <p:sldId id="464" r:id="rId20"/>
    <p:sldId id="487" r:id="rId21"/>
    <p:sldId id="465" r:id="rId22"/>
    <p:sldId id="466" r:id="rId23"/>
    <p:sldId id="467" r:id="rId24"/>
    <p:sldId id="468" r:id="rId25"/>
    <p:sldId id="469" r:id="rId26"/>
    <p:sldId id="470" r:id="rId27"/>
    <p:sldId id="471" r:id="rId28"/>
    <p:sldId id="472" r:id="rId29"/>
    <p:sldId id="473" r:id="rId30"/>
  </p:sldIdLst>
  <p:sldSz cx="9144000" cy="6858000" type="screen4x3"/>
  <p:notesSz cx="7099300" cy="10234613"/>
  <p:custShowLst>
    <p:custShow name="Platforms" id="0">
      <p:sldLst/>
    </p:custShow>
    <p:custShow name="Corporate Overview" id="1">
      <p:sldLst/>
    </p:custShow>
    <p:custShow name="ASIC Solutions" id="2">
      <p:sldLst/>
    </p:custShow>
    <p:custShow name="DesignObjects" id="3">
      <p:sldLst/>
    </p:custShow>
    <p:custShow name="Print Corp+DO+PLat+ASIC" id="4">
      <p:sldLst/>
    </p:custShow>
    <p:custShow name="Print Corp+DO+PLat" id="5">
      <p:sldLst/>
    </p:custShow>
    <p:custShow name="Print Corp" id="6">
      <p:sldLst/>
    </p:custShow>
  </p:custShowLst>
  <p:defaultTextStyle>
    <a:defPPr>
      <a:defRPr lang="de-DE"/>
    </a:defPPr>
    <a:lvl1pPr algn="l" rtl="0" eaLnBrk="0" fontAlgn="base" hangingPunct="0">
      <a:spcBef>
        <a:spcPct val="20000"/>
      </a:spcBef>
      <a:spcAft>
        <a:spcPct val="0"/>
      </a:spcAft>
      <a:buClr>
        <a:srgbClr val="AF1020"/>
      </a:buClr>
      <a:buFont typeface="Wingdings" pitchFamily="2" charset="2"/>
      <a:buChar char="•"/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AF1020"/>
      </a:buClr>
      <a:buFont typeface="Wingdings" pitchFamily="2" charset="2"/>
      <a:buChar char="•"/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AF1020"/>
      </a:buClr>
      <a:buFont typeface="Wingdings" pitchFamily="2" charset="2"/>
      <a:buChar char="•"/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AF1020"/>
      </a:buClr>
      <a:buFont typeface="Wingdings" pitchFamily="2" charset="2"/>
      <a:buChar char="•"/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AF1020"/>
      </a:buClr>
      <a:buFont typeface="Wingdings" pitchFamily="2" charset="2"/>
      <a:buChar char="•"/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33"/>
    <a:srgbClr val="CC0000"/>
    <a:srgbClr val="009900"/>
    <a:srgbClr val="003399"/>
    <a:srgbClr val="DDDDDD"/>
    <a:srgbClr val="FFFF99"/>
    <a:srgbClr val="00006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5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034" y="-7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50451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76938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32D4A9-95C6-44D9-8DBD-7EF09742304B}" type="slidenum">
              <a:rPr lang="en-US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W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58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42988" y="1204913"/>
            <a:ext cx="7702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762000">
              <a:spcBef>
                <a:spcPct val="50000"/>
              </a:spcBef>
              <a:buClr>
                <a:srgbClr val="EC870E"/>
              </a:buClr>
              <a:buFont typeface="Wingdings" pitchFamily="2" charset="2"/>
              <a:buNone/>
              <a:defRPr/>
            </a:pPr>
            <a:endParaRPr lang="en-US" altLang="de-DE" b="0">
              <a:latin typeface="Corbel" pitchFamily="34" charset="0"/>
            </a:endParaRPr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39440" y="980660"/>
            <a:ext cx="8137130" cy="936129"/>
          </a:xfrm>
        </p:spPr>
        <p:txBody>
          <a:bodyPr/>
          <a:lstStyle>
            <a:lvl1pPr>
              <a:defRPr sz="440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sym typeface="Wingdings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051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96146" y="4104910"/>
            <a:ext cx="6400800" cy="4762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442913" y="5932809"/>
            <a:ext cx="3167062" cy="57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893763"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de-DE" sz="1600" b="0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MSc</a:t>
            </a:r>
            <a:r>
              <a:rPr lang="de-DE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. Gedamu Alemu</a:t>
            </a:r>
            <a:r>
              <a:rPr lang="de-DE" sz="16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/>
            </a:r>
            <a:br>
              <a:rPr lang="de-DE" sz="16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</a:br>
            <a:r>
              <a:rPr lang="de-DE" sz="16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Computer</a:t>
            </a:r>
            <a:r>
              <a:rPr lang="de-DE" sz="1600" b="0" kern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Science and Engineering </a:t>
            </a:r>
            <a:endParaRPr lang="en-US" sz="1600" b="0" kern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0" y="5427436"/>
            <a:ext cx="9144000" cy="71438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EAEAE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8" name="Grafik 8" descr="ASTU logo Dark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5813840"/>
            <a:ext cx="4344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Inhaltsplatzhalter 15"/>
          <p:cNvSpPr>
            <a:spLocks noGrp="1"/>
          </p:cNvSpPr>
          <p:nvPr>
            <p:ph sz="quarter" idx="10" hasCustomPrompt="1"/>
          </p:nvPr>
        </p:nvSpPr>
        <p:spPr>
          <a:xfrm>
            <a:off x="539440" y="1916790"/>
            <a:ext cx="8137130" cy="1366838"/>
          </a:xfrm>
        </p:spPr>
        <p:txBody>
          <a:bodyPr/>
          <a:lstStyle>
            <a:lvl1pPr>
              <a:buClr>
                <a:srgbClr val="C00000"/>
              </a:buClr>
              <a:buSzPct val="90000"/>
              <a:buFont typeface="Wingdings" pitchFamily="2" charset="2"/>
              <a:buChar char="ð"/>
              <a:defRPr sz="3600" i="1">
                <a:latin typeface="Calibri" pitchFamily="34" charset="0"/>
              </a:defRPr>
            </a:lvl1pPr>
          </a:lstStyle>
          <a:p>
            <a:pPr lvl="0"/>
            <a:r>
              <a:rPr lang="de-DE" dirty="0" err="1" smtClean="0"/>
              <a:t>Subtitle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42988" y="1204913"/>
            <a:ext cx="7702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762000">
              <a:spcBef>
                <a:spcPct val="50000"/>
              </a:spcBef>
              <a:buClr>
                <a:srgbClr val="EC870E"/>
              </a:buClr>
              <a:buFont typeface="Wingdings" pitchFamily="2" charset="2"/>
              <a:buNone/>
              <a:defRPr/>
            </a:pPr>
            <a:endParaRPr lang="en-US" altLang="de-DE" b="0">
              <a:latin typeface="Corbel" pitchFamily="34" charset="0"/>
            </a:endParaRPr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39440" y="2996940"/>
            <a:ext cx="8137130" cy="936129"/>
          </a:xfrm>
        </p:spPr>
        <p:txBody>
          <a:bodyPr/>
          <a:lstStyle>
            <a:lvl1pPr algn="ctr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sym typeface="Wingdings"/>
              </a:defRPr>
            </a:lvl1pPr>
          </a:lstStyle>
          <a:p>
            <a:r>
              <a:rPr lang="en-US" dirty="0" smtClean="0"/>
              <a:t>&lt;CHAPTER TITLE&gt;</a:t>
            </a:r>
            <a:endParaRPr lang="en-US" dirty="0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 flipH="1">
            <a:off x="0" y="4365625"/>
            <a:ext cx="9144000" cy="71438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EAEAE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420938"/>
            <a:ext cx="9144000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EAEAE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5000"/>
              <a:buFont typeface="Wingdings 2" pitchFamily="18" charset="2"/>
              <a:buChar char="¢"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7575" y="0"/>
            <a:ext cx="751114" cy="360363"/>
          </a:xfrm>
          <a:ln/>
        </p:spPr>
        <p:txBody>
          <a:bodyPr/>
          <a:lstStyle>
            <a:lvl1pPr algn="r">
              <a:defRPr sz="1600"/>
            </a:lvl1pPr>
          </a:lstStyle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‹#›</a:t>
            </a:fld>
            <a:endParaRPr lang="en-US" alt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7575" y="0"/>
            <a:ext cx="751114" cy="360363"/>
          </a:xfrm>
          <a:ln/>
        </p:spPr>
        <p:txBody>
          <a:bodyPr/>
          <a:lstStyle>
            <a:lvl1pPr algn="r">
              <a:defRPr sz="1600"/>
            </a:lvl1pPr>
          </a:lstStyle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‹#›</a:t>
            </a:fld>
            <a:endParaRPr lang="en-US" altLang="de-DE" dirty="0"/>
          </a:p>
        </p:txBody>
      </p:sp>
      <p:sp>
        <p:nvSpPr>
          <p:cNvPr id="5" name="Rechteck 4"/>
          <p:cNvSpPr/>
          <p:nvPr userDrawn="1"/>
        </p:nvSpPr>
        <p:spPr bwMode="auto">
          <a:xfrm>
            <a:off x="0" y="6128657"/>
            <a:ext cx="9144000" cy="7293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F1020"/>
              </a:buClr>
              <a:buSzTx/>
              <a:buFont typeface="Wingdings" pitchFamily="2" charset="2"/>
              <a:buChar char="•"/>
              <a:tabLst/>
            </a:pPr>
            <a:endParaRPr kumimoji="0" lang="de-DE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1065213"/>
            <a:ext cx="3962400" cy="4956147"/>
          </a:xfrm>
        </p:spPr>
        <p:txBody>
          <a:bodyPr/>
          <a:lstStyle>
            <a:lvl1pPr>
              <a:buSzPct val="75000"/>
              <a:buFont typeface="Wingdings 2" pitchFamily="18" charset="2"/>
              <a:buChar char="¢"/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065213"/>
            <a:ext cx="3962400" cy="4956147"/>
          </a:xfrm>
        </p:spPr>
        <p:txBody>
          <a:bodyPr/>
          <a:lstStyle>
            <a:lvl1pPr>
              <a:buSzPct val="75000"/>
              <a:buFont typeface="Wingdings 2" pitchFamily="18" charset="2"/>
              <a:buChar char="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116F7-643B-40C3-B129-BA0FC782DAE1}" type="slidenum">
              <a:rPr lang="en-US" altLang="de-DE"/>
              <a:pPr>
                <a:defRPr/>
              </a:pPr>
              <a:t>‹#›</a:t>
            </a:fld>
            <a:endParaRPr lang="en-US" alt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430" y="10526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72770"/>
            <a:ext cx="4040188" cy="4353393"/>
          </a:xfrm>
        </p:spPr>
        <p:txBody>
          <a:bodyPr/>
          <a:lstStyle>
            <a:lvl1pPr>
              <a:buSzPct val="75000"/>
              <a:buFont typeface="Wingdings 2" pitchFamily="18" charset="2"/>
              <a:buChar char="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55255" y="10526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72770"/>
            <a:ext cx="4041775" cy="4353393"/>
          </a:xfrm>
        </p:spPr>
        <p:txBody>
          <a:bodyPr/>
          <a:lstStyle>
            <a:lvl1pPr>
              <a:buSzPct val="75000"/>
              <a:buFont typeface="Wingdings 2" pitchFamily="18" charset="2"/>
              <a:buChar char="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0B901-DE36-4123-8AD0-C6E614A49107}" type="slidenum">
              <a:rPr lang="en-US" altLang="de-DE"/>
              <a:pPr>
                <a:defRPr/>
              </a:pPr>
              <a:t>‹#›</a:t>
            </a:fld>
            <a:endParaRPr lang="en-US" alt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31800" y="188913"/>
            <a:ext cx="8178800" cy="52387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F1020"/>
              </a:buClr>
              <a:buSzTx/>
              <a:buFont typeface="Wingdings" pitchFamily="2" charset="2"/>
              <a:buChar char="•"/>
              <a:tabLst/>
            </a:pPr>
            <a:endParaRPr kumimoji="0" lang="de-DE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ZW" sz="240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ZW" sz="2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ZW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1FBF3-960A-4045-BD1E-533CD796E9F8}" type="datetime1">
              <a:rPr lang="en-US"/>
              <a:pPr>
                <a:defRPr/>
              </a:pPr>
              <a:t>11/16/2016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7D01BC-02A1-441F-B3FF-DE42A7B63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65702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88913"/>
            <a:ext cx="817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012" tIns="50800" rIns="100012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smtClean="0"/>
              <a:t>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96300" y="0"/>
            <a:ext cx="6477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012" tIns="50800" rIns="100012" bIns="5080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600" b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F62BF67-1043-4EE7-BE90-99F7B00A8757}" type="slidenum">
              <a:rPr lang="en-US" altLang="de-DE" smtClean="0"/>
              <a:pPr>
                <a:defRPr/>
              </a:pPr>
              <a:t>‹#›</a:t>
            </a:fld>
            <a:endParaRPr lang="en-US" altLang="de-DE" dirty="0"/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1042988" y="1204913"/>
            <a:ext cx="7702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762000">
              <a:spcBef>
                <a:spcPct val="50000"/>
              </a:spcBef>
              <a:buClr>
                <a:srgbClr val="EC870E"/>
              </a:buClr>
              <a:buFont typeface="Wingdings" pitchFamily="2" charset="2"/>
              <a:buNone/>
              <a:defRPr/>
            </a:pPr>
            <a:endParaRPr lang="en-US" altLang="de-DE" b="0"/>
          </a:p>
        </p:txBody>
      </p:sp>
      <p:sp>
        <p:nvSpPr>
          <p:cNvPr id="1029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5213"/>
            <a:ext cx="8077200" cy="502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Klicken Sie, um die Formate des Vorlagentextes zu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</a:p>
        </p:txBody>
      </p:sp>
      <p:sp>
        <p:nvSpPr>
          <p:cNvPr id="1055" name="Rectangle 31"/>
          <p:cNvSpPr>
            <a:spLocks noChangeArrowheads="1"/>
          </p:cNvSpPr>
          <p:nvPr userDrawn="1"/>
        </p:nvSpPr>
        <p:spPr bwMode="auto">
          <a:xfrm>
            <a:off x="0" y="836613"/>
            <a:ext cx="9144000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EAEAE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de-DE"/>
          </a:p>
        </p:txBody>
      </p:sp>
      <p:pic>
        <p:nvPicPr>
          <p:cNvPr id="1031" name="Grafik 7" descr="ASTU logo DarkGray.pn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7950" y="6308725"/>
            <a:ext cx="302418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 userDrawn="1"/>
        </p:nvSpPr>
        <p:spPr>
          <a:xfrm>
            <a:off x="4716020" y="6332640"/>
            <a:ext cx="4248593" cy="452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r" defTabSz="914400" rtl="0" eaLnBrk="0" fontAlgn="base" latinLnBrk="0" hangingPunct="0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AF1020"/>
              </a:buClr>
              <a:buSzTx/>
              <a:buFont typeface="Wingdings" pitchFamily="2" charset="2"/>
              <a:buNone/>
              <a:tabLst/>
              <a:defRPr/>
            </a:pPr>
            <a:r>
              <a:rPr lang="de-DE" sz="13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School </a:t>
            </a:r>
            <a:r>
              <a:rPr lang="de-DE" sz="1300" b="0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of</a:t>
            </a:r>
            <a:r>
              <a:rPr lang="de-DE" sz="13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de-DE" sz="1300" b="0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Electrical</a:t>
            </a:r>
            <a:r>
              <a:rPr lang="de-DE" sz="13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Engineering</a:t>
            </a:r>
            <a:r>
              <a:rPr lang="de-DE" sz="1300" b="0" kern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de-DE" sz="1300" b="0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and</a:t>
            </a:r>
            <a:r>
              <a:rPr lang="de-DE" sz="13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Computer Science</a:t>
            </a:r>
            <a:endParaRPr lang="de-DE" sz="1300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marL="0" lvl="1" algn="r">
              <a:lnSpc>
                <a:spcPts val="1200"/>
              </a:lnSpc>
              <a:buFont typeface="Wingdings" pitchFamily="2" charset="2"/>
              <a:buNone/>
              <a:defRPr/>
            </a:pPr>
            <a:r>
              <a:rPr lang="de-DE" sz="13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MSc</a:t>
            </a:r>
            <a:r>
              <a:rPr lang="de-DE" sz="13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. </a:t>
            </a:r>
            <a:r>
              <a:rPr lang="de-DE" sz="13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Gedamu</a:t>
            </a:r>
            <a:r>
              <a:rPr lang="de-DE" sz="13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de-DE" sz="13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Alemu</a:t>
            </a:r>
            <a:endParaRPr lang="de-DE" sz="1300" b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tangle 31"/>
          <p:cNvSpPr>
            <a:spLocks noChangeArrowheads="1"/>
          </p:cNvSpPr>
          <p:nvPr userDrawn="1"/>
        </p:nvSpPr>
        <p:spPr bwMode="auto">
          <a:xfrm rot="10800000">
            <a:off x="0" y="6165850"/>
            <a:ext cx="9144000" cy="71438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EAEAE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6" r:id="rId2"/>
    <p:sldLayoutId id="2147483793" r:id="rId3"/>
    <p:sldLayoutId id="2147483805" r:id="rId4"/>
    <p:sldLayoutId id="2147483795" r:id="rId5"/>
    <p:sldLayoutId id="2147483796" r:id="rId6"/>
    <p:sldLayoutId id="2147483804" r:id="rId7"/>
    <p:sldLayoutId id="2147483807" r:id="rId8"/>
  </p:sldLayoutIdLst>
  <p:hf hdr="0" ftr="0" dt="0"/>
  <p:txStyles>
    <p:titleStyle>
      <a:lvl1pPr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>
              <a:lumMod val="85000"/>
              <a:lumOff val="15000"/>
            </a:schemeClr>
          </a:solidFill>
          <a:latin typeface="Corbel" pitchFamily="34" charset="0"/>
          <a:ea typeface="+mj-ea"/>
          <a:cs typeface="+mj-cs"/>
        </a:defRPr>
      </a:lvl1pPr>
      <a:lvl2pPr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2pPr>
      <a:lvl3pPr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3pPr>
      <a:lvl4pPr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4pPr>
      <a:lvl5pPr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5pPr>
      <a:lvl6pPr marL="457200"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6pPr>
      <a:lvl7pPr marL="914400"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7pPr>
      <a:lvl8pPr marL="1371600"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8pPr>
      <a:lvl9pPr marL="1828800" algn="l" defTabSz="8937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9pPr>
    </p:titleStyle>
    <p:bodyStyle>
      <a:lvl1pPr marL="371475" indent="-371475" algn="l" defTabSz="893763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itchFamily="2" charset="2"/>
        <a:buChar char="l"/>
        <a:defRPr sz="2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52475" indent="-379413" algn="l" defTabSz="893763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Wingdings" pitchFamily="2" charset="2"/>
        <a:buChar char="m"/>
        <a:defRPr sz="2200">
          <a:solidFill>
            <a:schemeClr val="tx1"/>
          </a:solidFill>
          <a:latin typeface="Calibri" pitchFamily="34" charset="0"/>
        </a:defRPr>
      </a:lvl2pPr>
      <a:lvl3pPr marL="1041400" indent="-287338" algn="l" defTabSz="893763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Arial" charset="0"/>
        <a:buChar char="─"/>
        <a:defRPr sz="2200">
          <a:solidFill>
            <a:schemeClr val="tx1"/>
          </a:solidFill>
          <a:latin typeface="Calibri" pitchFamily="34" charset="0"/>
        </a:defRPr>
      </a:lvl3pPr>
      <a:lvl4pPr marL="1330325" indent="-287338" algn="l" defTabSz="893763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Arial" charset="0"/>
        <a:buChar char="─"/>
        <a:defRPr sz="2200">
          <a:solidFill>
            <a:schemeClr val="tx1"/>
          </a:solidFill>
          <a:latin typeface="Calibri" pitchFamily="34" charset="0"/>
        </a:defRPr>
      </a:lvl4pPr>
      <a:lvl5pPr marL="1793875" indent="-273050" algn="l" defTabSz="893763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Arial" charset="0"/>
        <a:buChar char="─"/>
        <a:defRPr sz="2200">
          <a:solidFill>
            <a:schemeClr val="tx1"/>
          </a:solidFill>
          <a:latin typeface="Calibri" pitchFamily="34" charset="0"/>
        </a:defRPr>
      </a:lvl5pPr>
      <a:lvl6pPr marL="2251075" indent="-273050" algn="l" defTabSz="893763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Arial" charset="0"/>
        <a:buChar char="─"/>
        <a:defRPr sz="2200">
          <a:solidFill>
            <a:schemeClr val="tx1"/>
          </a:solidFill>
          <a:latin typeface="+mn-lt"/>
        </a:defRPr>
      </a:lvl6pPr>
      <a:lvl7pPr marL="2708275" indent="-273050" algn="l" defTabSz="893763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Arial" charset="0"/>
        <a:buChar char="─"/>
        <a:defRPr sz="2200">
          <a:solidFill>
            <a:schemeClr val="tx1"/>
          </a:solidFill>
          <a:latin typeface="+mn-lt"/>
        </a:defRPr>
      </a:lvl7pPr>
      <a:lvl8pPr marL="3165475" indent="-273050" algn="l" defTabSz="893763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Arial" charset="0"/>
        <a:buChar char="─"/>
        <a:defRPr sz="2200">
          <a:solidFill>
            <a:schemeClr val="tx1"/>
          </a:solidFill>
          <a:latin typeface="+mn-lt"/>
        </a:defRPr>
      </a:lvl8pPr>
      <a:lvl9pPr marL="3622675" indent="-273050" algn="l" defTabSz="893763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Arial" charset="0"/>
        <a:buChar char="─"/>
        <a:defRPr sz="2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364" y="559558"/>
            <a:ext cx="8488908" cy="2564642"/>
          </a:xfrm>
          <a:ln>
            <a:solidFill>
              <a:srgbClr val="33049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800" dirty="0" smtClean="0">
                <a:latin typeface="Arial" panose="020B0604020202020204" pitchFamily="34" charset="0"/>
              </a:rPr>
              <a:t>School of </a:t>
            </a:r>
            <a:r>
              <a:rPr lang="en-US" sz="2800" b="1" dirty="0" smtClean="0">
                <a:latin typeface="Arial" panose="020B0604020202020204" pitchFamily="34" charset="0"/>
              </a:rPr>
              <a:t> Electrical Engineering and computing </a:t>
            </a:r>
            <a:r>
              <a:rPr lang="en-US" sz="4000" b="1" dirty="0" smtClean="0">
                <a:latin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</a:rPr>
            </a:br>
            <a:r>
              <a:rPr lang="en-US" sz="2800" dirty="0" smtClean="0">
                <a:solidFill>
                  <a:srgbClr val="33CC33"/>
                </a:solidFill>
                <a:latin typeface="Arial" panose="020B0604020202020204" pitchFamily="34" charset="0"/>
              </a:rPr>
              <a:t>Data </a:t>
            </a:r>
            <a:r>
              <a:rPr lang="en-US" sz="2800" dirty="0">
                <a:solidFill>
                  <a:srgbClr val="33CC33"/>
                </a:solidFill>
                <a:latin typeface="Arial" panose="020B0604020202020204" pitchFamily="34" charset="0"/>
              </a:rPr>
              <a:t>Structures and </a:t>
            </a:r>
            <a:r>
              <a:rPr lang="en-US" sz="2800" dirty="0" smtClean="0">
                <a:solidFill>
                  <a:srgbClr val="33CC33"/>
                </a:solidFill>
                <a:latin typeface="Arial" panose="020B0604020202020204" pitchFamily="34" charset="0"/>
              </a:rPr>
              <a:t>Algorithms</a:t>
            </a:r>
            <a:br>
              <a:rPr lang="en-US" sz="2800" dirty="0" smtClean="0">
                <a:solidFill>
                  <a:srgbClr val="33CC33"/>
                </a:solidFill>
                <a:latin typeface="Arial" panose="020B0604020202020204" pitchFamily="34" charset="0"/>
              </a:rPr>
            </a:br>
            <a:r>
              <a:rPr lang="en-US" sz="3600" dirty="0" smtClean="0"/>
              <a:t>Linked List</a:t>
            </a:r>
            <a:endParaRPr lang="en-US" sz="3600" b="1" i="0" dirty="0" smtClean="0">
              <a:solidFill>
                <a:srgbClr val="33CC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Gedamu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alemugedamu@yahoo.com</a:t>
            </a: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 and computer vision  SIG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409" y="3082119"/>
            <a:ext cx="22098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2" descr="ASTU Logo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2475" y="2557463"/>
            <a:ext cx="2041525" cy="2019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921453738"/>
      </p:ext>
    </p:extLst>
  </p:cSld>
  <p:clrMapOvr>
    <a:masterClrMapping/>
  </p:clrMapOvr>
  <p:transition advTm="243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Linked lists are the most basic self-referential structures. </a:t>
            </a:r>
          </a:p>
          <a:p>
            <a:r>
              <a:rPr lang="en-US" dirty="0" smtClean="0"/>
              <a:t>Linked lists allow you to have a chain of </a:t>
            </a:r>
            <a:r>
              <a:rPr lang="en-US" dirty="0" err="1" smtClean="0"/>
              <a:t>structs</a:t>
            </a:r>
            <a:r>
              <a:rPr lang="en-US" dirty="0" smtClean="0"/>
              <a:t> with related data.</a:t>
            </a:r>
          </a:p>
          <a:p>
            <a:r>
              <a:rPr lang="en-US" dirty="0" smtClean="0"/>
              <a:t>Flexible space use by dynamically allocating space for each element as needed. </a:t>
            </a:r>
          </a:p>
          <a:p>
            <a:r>
              <a:rPr lang="en-US" dirty="0" smtClean="0"/>
              <a:t>This implies that one need not know the size of the list in advance. </a:t>
            </a:r>
          </a:p>
          <a:p>
            <a:r>
              <a:rPr lang="en-US" dirty="0" smtClean="0"/>
              <a:t>Memory is efficiently utilized.</a:t>
            </a:r>
          </a:p>
          <a:p>
            <a:r>
              <a:rPr lang="en-US" dirty="0" smtClean="0"/>
              <a:t>A linked list is made up of a chain of nodes.</a:t>
            </a:r>
          </a:p>
          <a:p>
            <a:r>
              <a:rPr lang="en-US" dirty="0" smtClean="0"/>
              <a:t> Each node contains:</a:t>
            </a:r>
          </a:p>
          <a:p>
            <a:pPr lvl="1"/>
            <a:r>
              <a:rPr lang="en-US" dirty="0" smtClean="0"/>
              <a:t>The data item, and</a:t>
            </a:r>
          </a:p>
          <a:p>
            <a:pPr lvl="1"/>
            <a:r>
              <a:rPr lang="en-US" dirty="0" smtClean="0"/>
              <a:t>A  pointer to the next node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Array vs.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 </a:t>
            </a:r>
            <a:r>
              <a:rPr lang="en-US" dirty="0"/>
              <a:t>are </a:t>
            </a:r>
            <a:r>
              <a:rPr lang="en-US" i="1" dirty="0"/>
              <a:t>simple and fast but we must specify their size at construction time. </a:t>
            </a:r>
            <a:endParaRPr lang="en-US" i="1" dirty="0" smtClean="0"/>
          </a:p>
          <a:p>
            <a:pPr lvl="1"/>
            <a:r>
              <a:rPr lang="en-US" i="1" dirty="0" smtClean="0"/>
              <a:t>This </a:t>
            </a:r>
            <a:r>
              <a:rPr lang="en-US" i="1" dirty="0"/>
              <a:t>has </a:t>
            </a:r>
            <a:r>
              <a:rPr lang="en-US" i="1" dirty="0" smtClean="0"/>
              <a:t>its </a:t>
            </a:r>
            <a:r>
              <a:rPr lang="en-US" dirty="0" smtClean="0"/>
              <a:t>own </a:t>
            </a:r>
            <a:r>
              <a:rPr lang="en-US" dirty="0"/>
              <a:t>drawbacks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If you construct an array with space for </a:t>
            </a:r>
            <a:r>
              <a:rPr lang="en-US" i="1" dirty="0"/>
              <a:t>n, tomorrow you may </a:t>
            </a:r>
            <a:r>
              <a:rPr lang="en-US" i="1" dirty="0" smtClean="0"/>
              <a:t>need n+1.</a:t>
            </a:r>
          </a:p>
          <a:p>
            <a:pPr lvl="1"/>
            <a:r>
              <a:rPr lang="en-US" i="1" dirty="0" smtClean="0"/>
              <a:t>Here </a:t>
            </a:r>
            <a:r>
              <a:rPr lang="en-US" i="1" dirty="0"/>
              <a:t>comes a need for a more flexible system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of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Flexible space use by </a:t>
            </a:r>
            <a:r>
              <a:rPr lang="en-US" dirty="0" smtClean="0">
                <a:solidFill>
                  <a:srgbClr val="FF0000"/>
                </a:solidFill>
              </a:rPr>
              <a:t>dynamically allocating space </a:t>
            </a:r>
            <a:r>
              <a:rPr lang="en-US" dirty="0" smtClean="0"/>
              <a:t>for each element as needed. </a:t>
            </a:r>
          </a:p>
          <a:p>
            <a:r>
              <a:rPr lang="en-US" dirty="0" smtClean="0"/>
              <a:t>This</a:t>
            </a:r>
            <a:r>
              <a:rPr lang="en-US" dirty="0"/>
              <a:t> </a:t>
            </a:r>
            <a:r>
              <a:rPr lang="en-US" dirty="0" smtClean="0"/>
              <a:t>implies that </a:t>
            </a:r>
            <a:r>
              <a:rPr lang="en-US" dirty="0" smtClean="0">
                <a:solidFill>
                  <a:srgbClr val="FF0000"/>
                </a:solidFill>
              </a:rPr>
              <a:t>one need not know the size </a:t>
            </a:r>
            <a:r>
              <a:rPr lang="en-US" dirty="0" smtClean="0"/>
              <a:t>of the list in advance. </a:t>
            </a:r>
          </a:p>
          <a:p>
            <a:r>
              <a:rPr lang="en-US" dirty="0" smtClean="0"/>
              <a:t>Memory is efficiently utilized.</a:t>
            </a:r>
          </a:p>
          <a:p>
            <a:r>
              <a:rPr lang="en-US" dirty="0" smtClean="0"/>
              <a:t>A linked list is made up of a chain of nodes.</a:t>
            </a:r>
          </a:p>
          <a:p>
            <a:r>
              <a:rPr lang="en-US" dirty="0" smtClean="0"/>
              <a:t> Each node contains:</a:t>
            </a:r>
          </a:p>
          <a:p>
            <a:pPr lvl="1"/>
            <a:r>
              <a:rPr lang="en-US" dirty="0" smtClean="0"/>
              <a:t>the data item, and</a:t>
            </a:r>
          </a:p>
          <a:p>
            <a:pPr lvl="1"/>
            <a:r>
              <a:rPr lang="en-US" dirty="0" smtClean="0"/>
              <a:t>a pointer to the next node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Creating Linked Lists in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210" y="985603"/>
            <a:ext cx="8229600" cy="2971799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linked list is a data structure that is built </a:t>
            </a:r>
            <a:r>
              <a:rPr lang="en-US" dirty="0">
                <a:solidFill>
                  <a:srgbClr val="FF0000"/>
                </a:solidFill>
              </a:rPr>
              <a:t>from structures and pointers.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It </a:t>
            </a:r>
            <a:r>
              <a:rPr lang="en-US" dirty="0"/>
              <a:t>forms a </a:t>
            </a:r>
            <a:r>
              <a:rPr lang="en-US" dirty="0" smtClean="0"/>
              <a:t>chain of </a:t>
            </a:r>
            <a:r>
              <a:rPr lang="en-US" dirty="0"/>
              <a:t>"nodes" with pointers representing the links of the chain and holding the entire </a:t>
            </a:r>
            <a:r>
              <a:rPr lang="en-US" dirty="0" smtClean="0"/>
              <a:t>thing together.</a:t>
            </a:r>
          </a:p>
          <a:p>
            <a:r>
              <a:rPr lang="en-US" dirty="0" smtClean="0"/>
              <a:t> </a:t>
            </a:r>
            <a:r>
              <a:rPr lang="en-US" dirty="0"/>
              <a:t>A linked list can be represented by a diagram like this one: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669" y="3387777"/>
            <a:ext cx="73723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Defining the data structure for a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struct</a:t>
            </a:r>
            <a:r>
              <a:rPr lang="en-US" b="1" dirty="0"/>
              <a:t> node</a:t>
            </a:r>
          </a:p>
          <a:p>
            <a:pPr>
              <a:buNone/>
            </a:pPr>
            <a:r>
              <a:rPr lang="en-US" b="1" dirty="0"/>
              <a:t>{ </a:t>
            </a: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char </a:t>
            </a:r>
            <a:r>
              <a:rPr lang="en-US" b="1" dirty="0"/>
              <a:t>name[20]; // Name of up to 20 letters</a:t>
            </a:r>
          </a:p>
          <a:p>
            <a:pPr lvl="1">
              <a:buNone/>
            </a:pPr>
            <a:r>
              <a:rPr lang="en-US" b="1" dirty="0" err="1"/>
              <a:t>int</a:t>
            </a:r>
            <a:r>
              <a:rPr lang="en-US" b="1" dirty="0"/>
              <a:t> age</a:t>
            </a:r>
          </a:p>
          <a:p>
            <a:pPr lvl="1">
              <a:buNone/>
            </a:pPr>
            <a:r>
              <a:rPr lang="en-US" b="1" dirty="0"/>
              <a:t>float height; // In </a:t>
            </a:r>
            <a:r>
              <a:rPr lang="en-US" b="1" dirty="0" err="1"/>
              <a:t>metres</a:t>
            </a:r>
            <a:endParaRPr lang="en-US" b="1" dirty="0"/>
          </a:p>
          <a:p>
            <a:pPr lvl="1">
              <a:buNone/>
            </a:pPr>
            <a:r>
              <a:rPr lang="en-US" b="1" dirty="0"/>
              <a:t>node *</a:t>
            </a:r>
            <a:r>
              <a:rPr lang="en-US" b="1" dirty="0" err="1"/>
              <a:t>nxt</a:t>
            </a:r>
            <a:r>
              <a:rPr lang="en-US" b="1" dirty="0"/>
              <a:t>;// Pointer to next node</a:t>
            </a:r>
          </a:p>
          <a:p>
            <a:pPr>
              <a:buNone/>
            </a:pPr>
            <a:r>
              <a:rPr lang="en-US" b="1" dirty="0" smtClean="0"/>
              <a:t>};</a:t>
            </a:r>
          </a:p>
          <a:p>
            <a:pPr>
              <a:buNone/>
            </a:pPr>
            <a:r>
              <a:rPr lang="en-US" b="1" dirty="0" err="1"/>
              <a:t>struct</a:t>
            </a:r>
            <a:r>
              <a:rPr lang="en-US" b="1" dirty="0"/>
              <a:t> node </a:t>
            </a:r>
            <a:r>
              <a:rPr lang="en-US" b="1" dirty="0" smtClean="0"/>
              <a:t>*head= </a:t>
            </a:r>
            <a:r>
              <a:rPr lang="en-US" b="1" dirty="0"/>
              <a:t>NULL;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38" y="202980"/>
            <a:ext cx="8178800" cy="5238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Basic operation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Inserting</a:t>
            </a:r>
            <a:r>
              <a:rPr lang="en-US" dirty="0" smtClean="0"/>
              <a:t> in the front of the list</a:t>
            </a:r>
          </a:p>
          <a:p>
            <a:r>
              <a:rPr lang="en-US" b="1" dirty="0" smtClean="0"/>
              <a:t>deleting</a:t>
            </a:r>
            <a:r>
              <a:rPr lang="en-US" dirty="0" smtClean="0"/>
              <a:t> the front of the list</a:t>
            </a:r>
          </a:p>
          <a:p>
            <a:r>
              <a:rPr lang="en-US" b="1" dirty="0" smtClean="0"/>
              <a:t>Inserting</a:t>
            </a:r>
            <a:r>
              <a:rPr lang="en-US" dirty="0" smtClean="0"/>
              <a:t> at the end of the list</a:t>
            </a:r>
          </a:p>
          <a:p>
            <a:r>
              <a:rPr lang="en-US" b="1" dirty="0" smtClean="0"/>
              <a:t>deleting</a:t>
            </a:r>
            <a:r>
              <a:rPr lang="en-US" dirty="0" smtClean="0"/>
              <a:t> the end of the list</a:t>
            </a:r>
          </a:p>
          <a:p>
            <a:r>
              <a:rPr lang="en-US" b="1" dirty="0" smtClean="0"/>
              <a:t>inserting</a:t>
            </a:r>
            <a:r>
              <a:rPr lang="en-US" dirty="0" smtClean="0"/>
              <a:t> any where in the middle</a:t>
            </a:r>
          </a:p>
          <a:p>
            <a:r>
              <a:rPr lang="en-US" b="1" dirty="0" smtClean="0"/>
              <a:t>deleting</a:t>
            </a:r>
            <a:r>
              <a:rPr lang="en-US" dirty="0" smtClean="0"/>
              <a:t> any node in the middle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in the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6538" indent="-236538">
              <a:spcBef>
                <a:spcPts val="1200"/>
              </a:spcBef>
              <a:buFontTx/>
              <a:buChar char="•"/>
            </a:pPr>
            <a:r>
              <a:rPr lang="en-US" sz="2400" dirty="0" smtClean="0"/>
              <a:t>When a new node is added to the list </a:t>
            </a:r>
          </a:p>
          <a:p>
            <a:pPr marL="693738" lvl="1" indent="-236538">
              <a:spcBef>
                <a:spcPts val="1200"/>
              </a:spcBef>
              <a:buFontTx/>
              <a:buChar char="•"/>
            </a:pPr>
            <a:r>
              <a:rPr lang="en-US" sz="2000" i="1" dirty="0" smtClean="0"/>
              <a:t>It becomes the head of the list </a:t>
            </a:r>
          </a:p>
          <a:p>
            <a:pPr marL="693738" lvl="1" indent="-236538">
              <a:spcBef>
                <a:spcPts val="1200"/>
              </a:spcBef>
              <a:buFontTx/>
              <a:buChar char="•"/>
            </a:pPr>
            <a:r>
              <a:rPr lang="en-US" sz="2000" i="1" dirty="0" smtClean="0"/>
              <a:t>The old list head becomes its next node</a:t>
            </a:r>
            <a:r>
              <a:rPr lang="en-US" dirty="0" smtClean="0"/>
              <a:t> 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1166" b="25683"/>
          <a:stretch>
            <a:fillRect/>
          </a:stretch>
        </p:blipFill>
        <p:spPr bwMode="auto">
          <a:xfrm>
            <a:off x="1905000" y="3657600"/>
            <a:ext cx="403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0" y="3276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head</a:t>
            </a:r>
            <a:endParaRPr lang="en-US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59673"/>
          <a:stretch>
            <a:fillRect/>
          </a:stretch>
        </p:blipFill>
        <p:spPr bwMode="auto">
          <a:xfrm>
            <a:off x="609600" y="4648200"/>
            <a:ext cx="16478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943600" y="4114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NULL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5105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NULL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715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temp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572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New Node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pic>
        <p:nvPicPr>
          <p:cNvPr id="5" name="Content Placeholder 4" descr="dsa_linkedlist_insertfir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355" y="1216819"/>
            <a:ext cx="8468750" cy="494483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17</a:t>
            </a:fld>
            <a:endParaRPr lang="en-US" alt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 Node to front of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332" y="1023010"/>
            <a:ext cx="8077200" cy="50276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insertFront</a:t>
            </a:r>
            <a:r>
              <a:rPr lang="en-US" dirty="0" smtClean="0"/>
              <a:t>(){</a:t>
            </a:r>
          </a:p>
          <a:p>
            <a:pPr lvl="1">
              <a:buNone/>
            </a:pPr>
            <a:r>
              <a:rPr lang="en-US" sz="2200" b="1" dirty="0" smtClean="0"/>
              <a:t>temp </a:t>
            </a:r>
            <a:r>
              <a:rPr lang="en-US" sz="2200" b="1" dirty="0"/>
              <a:t>= new node</a:t>
            </a:r>
            <a:r>
              <a:rPr lang="en-US" sz="2200" b="1" dirty="0" smtClean="0"/>
              <a:t>;</a:t>
            </a:r>
          </a:p>
          <a:p>
            <a:pPr lvl="1">
              <a:buNone/>
            </a:pPr>
            <a:r>
              <a:rPr lang="en-US" sz="2200" b="1" dirty="0" err="1"/>
              <a:t>cout</a:t>
            </a:r>
            <a:r>
              <a:rPr lang="en-US" sz="2200" b="1" dirty="0"/>
              <a:t> &lt;&lt; "Please enter the name of the person: ";</a:t>
            </a:r>
          </a:p>
          <a:p>
            <a:pPr lvl="1">
              <a:buNone/>
            </a:pPr>
            <a:r>
              <a:rPr lang="en-US" sz="2200" b="1" dirty="0" err="1"/>
              <a:t>cin</a:t>
            </a:r>
            <a:r>
              <a:rPr lang="en-US" sz="2200" b="1" dirty="0"/>
              <a:t> &gt;&gt; temp-&gt;name;</a:t>
            </a:r>
          </a:p>
          <a:p>
            <a:pPr lvl="1">
              <a:buNone/>
            </a:pPr>
            <a:r>
              <a:rPr lang="en-US" sz="2200" b="1" dirty="0" err="1"/>
              <a:t>cout</a:t>
            </a:r>
            <a:r>
              <a:rPr lang="en-US" sz="2200" b="1" dirty="0"/>
              <a:t> &lt;&lt; "Please enter the age of the person : ";</a:t>
            </a:r>
          </a:p>
          <a:p>
            <a:pPr lvl="1">
              <a:buNone/>
            </a:pPr>
            <a:r>
              <a:rPr lang="en-US" sz="2200" b="1" dirty="0" err="1"/>
              <a:t>cin</a:t>
            </a:r>
            <a:r>
              <a:rPr lang="en-US" sz="2200" b="1" dirty="0"/>
              <a:t> &gt;&gt; temp-&gt;age;</a:t>
            </a:r>
          </a:p>
          <a:p>
            <a:pPr lvl="1">
              <a:buNone/>
            </a:pPr>
            <a:r>
              <a:rPr lang="en-US" sz="2200" b="1" dirty="0" err="1"/>
              <a:t>cout</a:t>
            </a:r>
            <a:r>
              <a:rPr lang="en-US" sz="2200" b="1" dirty="0"/>
              <a:t> &lt;&lt; "Please enter the height of the person : ";</a:t>
            </a:r>
          </a:p>
          <a:p>
            <a:pPr lvl="1">
              <a:buNone/>
            </a:pPr>
            <a:r>
              <a:rPr lang="en-US" sz="2200" b="1" dirty="0" err="1"/>
              <a:t>cin</a:t>
            </a:r>
            <a:r>
              <a:rPr lang="en-US" sz="2200" b="1" dirty="0"/>
              <a:t> &gt;&gt; temp-&gt;height</a:t>
            </a:r>
            <a:r>
              <a:rPr lang="en-US" sz="2200" b="1" dirty="0" smtClean="0"/>
              <a:t>;</a:t>
            </a:r>
          </a:p>
          <a:p>
            <a:pPr lvl="1">
              <a:buNone/>
            </a:pPr>
            <a:r>
              <a:rPr lang="en-US" sz="2400" b="1" dirty="0"/>
              <a:t>temp-&gt;</a:t>
            </a:r>
            <a:r>
              <a:rPr lang="en-US" sz="2400" b="1" dirty="0" err="1"/>
              <a:t>nxt</a:t>
            </a:r>
            <a:r>
              <a:rPr lang="en-US" sz="2400" b="1" dirty="0"/>
              <a:t> = </a:t>
            </a:r>
            <a:r>
              <a:rPr lang="en-US" sz="2400" b="1" dirty="0" smtClean="0"/>
              <a:t>head;</a:t>
            </a:r>
          </a:p>
          <a:p>
            <a:pPr lvl="1">
              <a:buNone/>
            </a:pPr>
            <a:r>
              <a:rPr lang="en-US" b="1" dirty="0" smtClean="0"/>
              <a:t>h</a:t>
            </a:r>
            <a:r>
              <a:rPr lang="en-US" sz="2400" b="1" dirty="0" smtClean="0"/>
              <a:t>ead=temp;</a:t>
            </a:r>
            <a:endParaRPr lang="en-US" sz="2200" dirty="0" smtClean="0"/>
          </a:p>
          <a:p>
            <a:pPr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the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6538" indent="-236538">
              <a:spcBef>
                <a:spcPts val="1200"/>
              </a:spcBef>
              <a:buFontTx/>
              <a:buChar char="•"/>
            </a:pPr>
            <a:r>
              <a:rPr lang="en-US" sz="2400" dirty="0" smtClean="0"/>
              <a:t>When a node is deleted from the front </a:t>
            </a:r>
          </a:p>
          <a:p>
            <a:pPr marL="693738" lvl="1" indent="-236538">
              <a:spcBef>
                <a:spcPts val="1200"/>
              </a:spcBef>
              <a:buFontTx/>
              <a:buChar char="•"/>
            </a:pPr>
            <a:r>
              <a:rPr lang="en-US" sz="2000" i="1" dirty="0" smtClean="0"/>
              <a:t>If the head is null nothing to do</a:t>
            </a:r>
          </a:p>
          <a:p>
            <a:pPr marL="693738" lvl="1" indent="-236538">
              <a:spcBef>
                <a:spcPts val="1200"/>
              </a:spcBef>
              <a:buFontTx/>
              <a:buChar char="•"/>
            </a:pPr>
            <a:r>
              <a:rPr lang="en-US" sz="2000" i="1" dirty="0" smtClean="0"/>
              <a:t>Otherwise temp points to head and head to the next node and free temp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1166" b="25683"/>
          <a:stretch>
            <a:fillRect/>
          </a:stretch>
        </p:blipFill>
        <p:spPr bwMode="auto">
          <a:xfrm>
            <a:off x="1905000" y="3657600"/>
            <a:ext cx="403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0" y="32766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head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59673"/>
          <a:stretch>
            <a:fillRect/>
          </a:stretch>
        </p:blipFill>
        <p:spPr bwMode="auto">
          <a:xfrm>
            <a:off x="685800" y="3733800"/>
            <a:ext cx="16478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943600" y="4114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NULL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8006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temp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3352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Head initially</a:t>
            </a:r>
            <a:endParaRPr lang="en-US" sz="1400" dirty="0"/>
          </a:p>
        </p:txBody>
      </p:sp>
      <p:cxnSp>
        <p:nvCxnSpPr>
          <p:cNvPr id="13" name="Straight Arrow Connector 12"/>
          <p:cNvCxnSpPr>
            <a:stCxn id="10" idx="2"/>
          </p:cNvCxnSpPr>
          <p:nvPr/>
        </p:nvCxnSpPr>
        <p:spPr>
          <a:xfrm rot="5400000">
            <a:off x="1067498" y="3887691"/>
            <a:ext cx="455017" cy="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43800" y="6391275"/>
            <a:ext cx="1600200" cy="457200"/>
          </a:xfrm>
        </p:spPr>
        <p:txBody>
          <a:bodyPr/>
          <a:lstStyle/>
          <a:p>
            <a:pPr>
              <a:defRPr/>
            </a:pPr>
            <a:fld id="{EF7D01BC-02A1-441F-B3FF-DE42A7B635F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pic>
        <p:nvPicPr>
          <p:cNvPr id="5" name="Content Placeholder 4" descr="dsa_linkedlist_deletefir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166" y="998807"/>
            <a:ext cx="8398412" cy="505030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20</a:t>
            </a:fld>
            <a:endParaRPr lang="en-US" altLang="de-D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Delete the front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deleteFront</a:t>
            </a:r>
            <a:r>
              <a:rPr lang="en-US" dirty="0" smtClean="0"/>
              <a:t>(){</a:t>
            </a:r>
          </a:p>
          <a:p>
            <a:pPr lvl="1">
              <a:buNone/>
            </a:pPr>
            <a:r>
              <a:rPr lang="en-US" sz="2200" b="1" dirty="0" smtClean="0"/>
              <a:t>If(head==NULL) </a:t>
            </a:r>
            <a:r>
              <a:rPr lang="en-US" sz="2200" b="1" dirty="0" err="1" smtClean="0"/>
              <a:t>cout</a:t>
            </a:r>
            <a:r>
              <a:rPr lang="en-US" sz="2200" b="1" dirty="0" smtClean="0"/>
              <a:t>&lt;&lt;“List Empty”;</a:t>
            </a:r>
          </a:p>
          <a:p>
            <a:pPr lvl="1">
              <a:buNone/>
            </a:pPr>
            <a:r>
              <a:rPr lang="en-US" sz="2400" b="1" dirty="0" smtClean="0"/>
              <a:t>else{</a:t>
            </a:r>
          </a:p>
          <a:p>
            <a:pPr lvl="2">
              <a:buNone/>
            </a:pPr>
            <a:r>
              <a:rPr lang="en-US" sz="2000" b="1" dirty="0" smtClean="0"/>
              <a:t>temp= head;</a:t>
            </a:r>
          </a:p>
          <a:p>
            <a:pPr lvl="2">
              <a:buNone/>
            </a:pPr>
            <a:r>
              <a:rPr lang="en-US" sz="2000" b="1" dirty="0"/>
              <a:t>h</a:t>
            </a:r>
            <a:r>
              <a:rPr lang="en-US" sz="2000" b="1" dirty="0" smtClean="0"/>
              <a:t>ead=head-&gt;</a:t>
            </a:r>
            <a:r>
              <a:rPr lang="en-US" sz="2000" b="1" dirty="0" err="1" smtClean="0"/>
              <a:t>nxt</a:t>
            </a:r>
            <a:r>
              <a:rPr lang="en-US" sz="2000" b="1" dirty="0" smtClean="0"/>
              <a:t> ;</a:t>
            </a:r>
          </a:p>
          <a:p>
            <a:pPr lvl="2">
              <a:buNone/>
            </a:pPr>
            <a:r>
              <a:rPr lang="en-US" sz="2000" b="1" dirty="0"/>
              <a:t>t</a:t>
            </a:r>
            <a:r>
              <a:rPr lang="en-US" sz="2000" b="1" dirty="0" smtClean="0"/>
              <a:t>emp-&gt;</a:t>
            </a:r>
            <a:r>
              <a:rPr lang="en-US" sz="2000" b="1" dirty="0" err="1" smtClean="0"/>
              <a:t>nxt</a:t>
            </a:r>
            <a:r>
              <a:rPr lang="en-US" sz="2000" b="1" dirty="0" smtClean="0"/>
              <a:t>=NULL;</a:t>
            </a:r>
          </a:p>
          <a:p>
            <a:pPr lvl="2">
              <a:buNone/>
            </a:pPr>
            <a:r>
              <a:rPr lang="en-US" sz="2000" b="1" dirty="0" err="1"/>
              <a:t>c</a:t>
            </a:r>
            <a:r>
              <a:rPr lang="en-US" sz="2000" b="1" dirty="0" err="1" smtClean="0"/>
              <a:t>out</a:t>
            </a:r>
            <a:r>
              <a:rPr lang="en-US" sz="2000" b="1" dirty="0" smtClean="0"/>
              <a:t>&lt;&lt;temp-&gt;name&lt;&lt;“ is deleted”;</a:t>
            </a:r>
          </a:p>
          <a:p>
            <a:pPr lvl="2">
              <a:buNone/>
            </a:pPr>
            <a:r>
              <a:rPr lang="en-US" sz="2000" b="1" dirty="0">
                <a:solidFill>
                  <a:srgbClr val="FF0000"/>
                </a:solidFill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</a:rPr>
              <a:t>elete temp;</a:t>
            </a:r>
          </a:p>
          <a:p>
            <a:pPr lvl="1">
              <a:buNone/>
            </a:pPr>
            <a:r>
              <a:rPr lang="en-US" sz="2400" b="1" dirty="0"/>
              <a:t>}</a:t>
            </a:r>
            <a:endParaRPr lang="en-US" sz="2200" dirty="0" smtClean="0"/>
          </a:p>
          <a:p>
            <a:pPr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Having added one or more nodes, we need to display the list of nodes on the screen.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/>
              <a:t>a temporary pointer to point to the same thing as the </a:t>
            </a:r>
            <a:r>
              <a:rPr lang="en-US" dirty="0" smtClean="0"/>
              <a:t>head </a:t>
            </a:r>
            <a:r>
              <a:rPr lang="en-US" dirty="0"/>
              <a:t>pointer.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pointer points to NULL, display the message "End of list" and stop.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Otherwise</a:t>
            </a:r>
            <a:r>
              <a:rPr lang="en-US" dirty="0"/>
              <a:t>, display the details of the node pointed to by the </a:t>
            </a:r>
            <a:r>
              <a:rPr lang="en-US" dirty="0" smtClean="0"/>
              <a:t>head </a:t>
            </a:r>
            <a:r>
              <a:rPr lang="en-US" dirty="0"/>
              <a:t>pointer.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the temporary pointer point to the same thing as the </a:t>
            </a:r>
            <a:r>
              <a:rPr lang="en-US" b="1" dirty="0" err="1"/>
              <a:t>nxt</a:t>
            </a:r>
            <a:r>
              <a:rPr lang="en-US" b="1" dirty="0"/>
              <a:t> pointer of the </a:t>
            </a:r>
            <a:r>
              <a:rPr lang="en-US" b="1" dirty="0" smtClean="0"/>
              <a:t>node </a:t>
            </a:r>
            <a:r>
              <a:rPr lang="en-US" dirty="0" smtClean="0"/>
              <a:t>it </a:t>
            </a:r>
            <a:r>
              <a:rPr lang="en-US" dirty="0"/>
              <a:t>is currently indicating.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Jump </a:t>
            </a:r>
            <a:r>
              <a:rPr lang="en-US" dirty="0"/>
              <a:t>back to step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v</a:t>
            </a:r>
            <a:r>
              <a:rPr lang="en-US" b="1" dirty="0" smtClean="0"/>
              <a:t>oid </a:t>
            </a:r>
            <a:r>
              <a:rPr lang="en-US" b="1" dirty="0" err="1" smtClean="0"/>
              <a:t>displayList</a:t>
            </a:r>
            <a:r>
              <a:rPr lang="en-US" b="1" dirty="0" smtClean="0"/>
              <a:t>(){</a:t>
            </a:r>
          </a:p>
          <a:p>
            <a:pPr lvl="1">
              <a:buNone/>
            </a:pPr>
            <a:r>
              <a:rPr lang="en-US" b="1" dirty="0" smtClean="0"/>
              <a:t>Node  *temp </a:t>
            </a:r>
            <a:r>
              <a:rPr lang="en-US" b="1" dirty="0"/>
              <a:t>= </a:t>
            </a:r>
            <a:r>
              <a:rPr lang="en-US" b="1" dirty="0" smtClean="0"/>
              <a:t>head;</a:t>
            </a:r>
            <a:endParaRPr lang="en-US" b="1" dirty="0"/>
          </a:p>
          <a:p>
            <a:pPr lvl="1">
              <a:buNone/>
            </a:pPr>
            <a:r>
              <a:rPr lang="en-US" b="1" dirty="0"/>
              <a:t>w</a:t>
            </a:r>
            <a:r>
              <a:rPr lang="en-US" b="1" dirty="0" smtClean="0"/>
              <a:t>hile(temp!=NULL){</a:t>
            </a:r>
            <a:endParaRPr lang="en-US" b="1" dirty="0"/>
          </a:p>
          <a:p>
            <a:pPr lvl="1">
              <a:buNone/>
            </a:pPr>
            <a:r>
              <a:rPr lang="en-US" b="1" dirty="0"/>
              <a:t>{ </a:t>
            </a:r>
            <a:endParaRPr lang="en-US" b="1" dirty="0" smtClean="0"/>
          </a:p>
          <a:p>
            <a:pPr lvl="2">
              <a:buNone/>
            </a:pPr>
            <a:r>
              <a:rPr lang="en-US" b="1" dirty="0" smtClean="0"/>
              <a:t>// </a:t>
            </a:r>
            <a:r>
              <a:rPr lang="en-US" b="1" dirty="0"/>
              <a:t>Display details for what temp points to</a:t>
            </a:r>
          </a:p>
          <a:p>
            <a:pPr lvl="2">
              <a:buNone/>
            </a:pPr>
            <a:r>
              <a:rPr lang="en-US" b="1" dirty="0" err="1"/>
              <a:t>cout</a:t>
            </a:r>
            <a:r>
              <a:rPr lang="en-US" b="1" dirty="0"/>
              <a:t> &lt;&lt; "Name : " &lt;&lt; temp-&gt;name &lt;&lt; </a:t>
            </a:r>
            <a:r>
              <a:rPr lang="en-US" b="1" dirty="0" err="1"/>
              <a:t>endl</a:t>
            </a:r>
            <a:r>
              <a:rPr lang="en-US" b="1" dirty="0"/>
              <a:t>;</a:t>
            </a:r>
          </a:p>
          <a:p>
            <a:pPr lvl="2">
              <a:buNone/>
            </a:pPr>
            <a:r>
              <a:rPr lang="en-US" b="1" dirty="0" err="1"/>
              <a:t>cout</a:t>
            </a:r>
            <a:r>
              <a:rPr lang="en-US" b="1" dirty="0"/>
              <a:t> &lt;&lt; "Age : " &lt;&lt; temp-&gt;age &lt;&lt; </a:t>
            </a:r>
            <a:r>
              <a:rPr lang="en-US" b="1" dirty="0" err="1"/>
              <a:t>endl</a:t>
            </a:r>
            <a:r>
              <a:rPr lang="en-US" b="1" dirty="0"/>
              <a:t>;</a:t>
            </a:r>
          </a:p>
          <a:p>
            <a:pPr lvl="2">
              <a:buNone/>
            </a:pPr>
            <a:r>
              <a:rPr lang="en-US" b="1" dirty="0" err="1"/>
              <a:t>cout</a:t>
            </a:r>
            <a:r>
              <a:rPr lang="en-US" b="1" dirty="0"/>
              <a:t> &lt;&lt; "Height : " &lt;&lt; temp-&gt;height &lt;&lt; </a:t>
            </a:r>
            <a:r>
              <a:rPr lang="en-US" b="1" dirty="0" err="1"/>
              <a:t>endl</a:t>
            </a:r>
            <a:r>
              <a:rPr lang="en-US" b="1" dirty="0"/>
              <a:t>;</a:t>
            </a:r>
          </a:p>
          <a:p>
            <a:pPr lvl="2">
              <a:buNone/>
            </a:pPr>
            <a:r>
              <a:rPr lang="en-US" b="1" dirty="0" err="1"/>
              <a:t>cout</a:t>
            </a:r>
            <a:r>
              <a:rPr lang="en-US" b="1" dirty="0"/>
              <a:t> &lt;&lt; </a:t>
            </a:r>
            <a:r>
              <a:rPr lang="en-US" b="1" dirty="0" err="1"/>
              <a:t>endl</a:t>
            </a:r>
            <a:r>
              <a:rPr lang="en-US" b="1" dirty="0"/>
              <a:t>; // Blank line</a:t>
            </a:r>
          </a:p>
          <a:p>
            <a:pPr lvl="2">
              <a:buNone/>
            </a:pPr>
            <a:r>
              <a:rPr lang="en-US" b="1" dirty="0"/>
              <a:t>// Move to next node (if present)</a:t>
            </a:r>
          </a:p>
          <a:p>
            <a:pPr lvl="2">
              <a:buNone/>
            </a:pPr>
            <a:r>
              <a:rPr lang="en-US" b="1" dirty="0"/>
              <a:t>temp = temp-&gt;</a:t>
            </a:r>
            <a:r>
              <a:rPr lang="en-US" b="1" dirty="0" err="1"/>
              <a:t>nxt</a:t>
            </a:r>
            <a:r>
              <a:rPr lang="en-US" b="1" dirty="0"/>
              <a:t>;</a:t>
            </a:r>
          </a:p>
          <a:p>
            <a:pPr lvl="1">
              <a:buNone/>
            </a:pPr>
            <a:r>
              <a:rPr lang="en-US" b="1" dirty="0"/>
              <a:t>}</a:t>
            </a:r>
          </a:p>
          <a:p>
            <a:pPr>
              <a:buNone/>
            </a:pPr>
            <a:r>
              <a:rPr lang="en-US" b="1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void main(){</a:t>
            </a:r>
          </a:p>
          <a:p>
            <a:pPr lvl="1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choice;</a:t>
            </a:r>
          </a:p>
          <a:p>
            <a:pPr lvl="1">
              <a:buNone/>
            </a:pPr>
            <a:r>
              <a:rPr lang="en-US" b="1" dirty="0" smtClean="0"/>
              <a:t>while(true)</a:t>
            </a:r>
          </a:p>
          <a:p>
            <a:pPr lvl="1">
              <a:buNone/>
            </a:pPr>
            <a:r>
              <a:rPr lang="en-US" b="1" dirty="0" smtClean="0"/>
              <a:t>{</a:t>
            </a:r>
          </a:p>
          <a:p>
            <a:pPr lvl="1">
              <a:buNone/>
            </a:pPr>
            <a:r>
              <a:rPr lang="en-US" b="1" dirty="0" err="1" smtClean="0"/>
              <a:t>cout</a:t>
            </a:r>
            <a:r>
              <a:rPr lang="en-US" b="1" dirty="0" smtClean="0"/>
              <a:t>&lt;&lt;“1:Insert front\n2:Delete Front\n3:display List\n4:exit\</a:t>
            </a:r>
            <a:r>
              <a:rPr lang="en-US" b="1" dirty="0" err="1" smtClean="0"/>
              <a:t>nchoice</a:t>
            </a:r>
            <a:r>
              <a:rPr lang="en-US" b="1" dirty="0" smtClean="0"/>
              <a:t>:”;</a:t>
            </a:r>
          </a:p>
          <a:p>
            <a:pPr lvl="1">
              <a:buNone/>
            </a:pPr>
            <a:r>
              <a:rPr lang="en-US" b="1" dirty="0" err="1" smtClean="0"/>
              <a:t>cin</a:t>
            </a:r>
            <a:r>
              <a:rPr lang="en-US" b="1" dirty="0" smtClean="0"/>
              <a:t>&gt;&gt;choice;</a:t>
            </a:r>
          </a:p>
          <a:p>
            <a:pPr lvl="1">
              <a:buNone/>
            </a:pPr>
            <a:r>
              <a:rPr lang="en-US" b="1" dirty="0" smtClean="0"/>
              <a:t>switch(choice){</a:t>
            </a:r>
          </a:p>
          <a:p>
            <a:pPr lvl="1">
              <a:buNone/>
            </a:pPr>
            <a:r>
              <a:rPr lang="en-US" b="1" dirty="0" smtClean="0"/>
              <a:t>case 1: </a:t>
            </a:r>
            <a:r>
              <a:rPr lang="en-US" b="1" dirty="0" err="1" smtClean="0"/>
              <a:t>insertFront</a:t>
            </a:r>
            <a:r>
              <a:rPr lang="en-US" b="1" dirty="0" smtClean="0"/>
              <a:t>();break;</a:t>
            </a:r>
          </a:p>
          <a:p>
            <a:pPr lvl="1">
              <a:buNone/>
            </a:pPr>
            <a:r>
              <a:rPr lang="en-US" b="1" dirty="0" smtClean="0"/>
              <a:t>case 2:displayList();break;</a:t>
            </a:r>
          </a:p>
          <a:p>
            <a:pPr lvl="1">
              <a:buNone/>
            </a:pPr>
            <a:r>
              <a:rPr lang="en-US" b="1" dirty="0" smtClean="0"/>
              <a:t>case 3:deleteFront();break;</a:t>
            </a:r>
          </a:p>
          <a:p>
            <a:pPr lvl="1">
              <a:buNone/>
            </a:pPr>
            <a:r>
              <a:rPr lang="en-US" b="1" dirty="0" smtClean="0"/>
              <a:t>case 4:return;</a:t>
            </a:r>
          </a:p>
          <a:p>
            <a:pPr lvl="1"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at 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61" y="4206240"/>
            <a:ext cx="8229600" cy="1981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//Case 2: go to the end of the list</a:t>
            </a:r>
          </a:p>
          <a:p>
            <a:pPr>
              <a:buNone/>
            </a:pPr>
            <a:r>
              <a:rPr lang="en-US" b="1" dirty="0" smtClean="0"/>
              <a:t>temp2 </a:t>
            </a:r>
            <a:r>
              <a:rPr lang="en-US" b="1" dirty="0"/>
              <a:t>= </a:t>
            </a:r>
            <a:r>
              <a:rPr lang="en-US" b="1" dirty="0" smtClean="0"/>
              <a:t>head;</a:t>
            </a:r>
            <a:endParaRPr lang="en-US" b="1" dirty="0"/>
          </a:p>
          <a:p>
            <a:pPr>
              <a:buNone/>
            </a:pPr>
            <a:r>
              <a:rPr lang="en-US" b="1" dirty="0"/>
              <a:t>// We know this is not NULL - list not empty!</a:t>
            </a:r>
          </a:p>
          <a:p>
            <a:pPr>
              <a:buNone/>
            </a:pPr>
            <a:r>
              <a:rPr lang="en-US" b="1" dirty="0"/>
              <a:t>while (temp2-&gt;</a:t>
            </a:r>
            <a:r>
              <a:rPr lang="en-US" b="1" dirty="0" err="1"/>
              <a:t>nxt</a:t>
            </a:r>
            <a:r>
              <a:rPr lang="en-US" b="1" dirty="0"/>
              <a:t> != NULL)</a:t>
            </a:r>
          </a:p>
          <a:p>
            <a:pPr>
              <a:buNone/>
            </a:pPr>
            <a:r>
              <a:rPr lang="en-US" b="1" dirty="0"/>
              <a:t>{ </a:t>
            </a:r>
            <a:r>
              <a:rPr lang="en-US" b="1" dirty="0" smtClean="0"/>
              <a:t>temp2= temp2-</a:t>
            </a:r>
            <a:r>
              <a:rPr lang="en-US" b="1" dirty="0"/>
              <a:t>&gt;</a:t>
            </a:r>
            <a:r>
              <a:rPr lang="en-US" b="1" dirty="0" err="1"/>
              <a:t>nxt</a:t>
            </a:r>
            <a:r>
              <a:rPr lang="en-US" b="1" dirty="0"/>
              <a:t>; // Move to next link in chain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r>
              <a:rPr lang="en-US" b="1" dirty="0"/>
              <a:t>t</a:t>
            </a:r>
            <a:r>
              <a:rPr lang="en-US" b="1" dirty="0" smtClean="0"/>
              <a:t>emp2-&gt;next=temp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15287"/>
          <a:stretch>
            <a:fillRect/>
          </a:stretch>
        </p:blipFill>
        <p:spPr bwMode="auto">
          <a:xfrm>
            <a:off x="990600" y="2895600"/>
            <a:ext cx="63341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243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head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4384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temp2</a:t>
            </a:r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//case 1: if the list empty the new node becomes the head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If(head==NULL) head=temp;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 l="59673"/>
          <a:stretch>
            <a:fillRect/>
          </a:stretch>
        </p:blipFill>
        <p:spPr bwMode="auto">
          <a:xfrm>
            <a:off x="7315200" y="1600200"/>
            <a:ext cx="16478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400800" y="251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temp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8122920" y="1648265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27" name="Freeform 26"/>
          <p:cNvSpPr/>
          <p:nvPr/>
        </p:nvSpPr>
        <p:spPr>
          <a:xfrm>
            <a:off x="2438400" y="2666999"/>
            <a:ext cx="1008185" cy="470095"/>
          </a:xfrm>
          <a:custGeom>
            <a:avLst/>
            <a:gdLst>
              <a:gd name="connsiteX0" fmla="*/ 0 w 1139483"/>
              <a:gd name="connsiteY0" fmla="*/ 703384 h 703384"/>
              <a:gd name="connsiteX1" fmla="*/ 520504 w 1139483"/>
              <a:gd name="connsiteY1" fmla="*/ 0 h 703384"/>
              <a:gd name="connsiteX2" fmla="*/ 1139483 w 1139483"/>
              <a:gd name="connsiteY2" fmla="*/ 703384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483" h="703384">
                <a:moveTo>
                  <a:pt x="0" y="703384"/>
                </a:moveTo>
                <a:cubicBezTo>
                  <a:pt x="165295" y="351692"/>
                  <a:pt x="330590" y="0"/>
                  <a:pt x="520504" y="0"/>
                </a:cubicBezTo>
                <a:cubicBezTo>
                  <a:pt x="710418" y="0"/>
                  <a:pt x="1045698" y="593187"/>
                  <a:pt x="1139483" y="703384"/>
                </a:cubicBezTo>
              </a:path>
            </a:pathLst>
          </a:custGeom>
          <a:ln cmpd="dbl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505200" y="2667000"/>
            <a:ext cx="1008185" cy="470095"/>
          </a:xfrm>
          <a:custGeom>
            <a:avLst/>
            <a:gdLst>
              <a:gd name="connsiteX0" fmla="*/ 0 w 1139483"/>
              <a:gd name="connsiteY0" fmla="*/ 703384 h 703384"/>
              <a:gd name="connsiteX1" fmla="*/ 520504 w 1139483"/>
              <a:gd name="connsiteY1" fmla="*/ 0 h 703384"/>
              <a:gd name="connsiteX2" fmla="*/ 1139483 w 1139483"/>
              <a:gd name="connsiteY2" fmla="*/ 703384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483" h="703384">
                <a:moveTo>
                  <a:pt x="0" y="703384"/>
                </a:moveTo>
                <a:cubicBezTo>
                  <a:pt x="165295" y="351692"/>
                  <a:pt x="330590" y="0"/>
                  <a:pt x="520504" y="0"/>
                </a:cubicBezTo>
                <a:cubicBezTo>
                  <a:pt x="710418" y="0"/>
                  <a:pt x="1045698" y="593187"/>
                  <a:pt x="1139483" y="703384"/>
                </a:cubicBezTo>
              </a:path>
            </a:pathLst>
          </a:custGeom>
          <a:ln cmpd="dbl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648200" y="2667000"/>
            <a:ext cx="1008185" cy="470095"/>
          </a:xfrm>
          <a:custGeom>
            <a:avLst/>
            <a:gdLst>
              <a:gd name="connsiteX0" fmla="*/ 0 w 1139483"/>
              <a:gd name="connsiteY0" fmla="*/ 703384 h 703384"/>
              <a:gd name="connsiteX1" fmla="*/ 520504 w 1139483"/>
              <a:gd name="connsiteY1" fmla="*/ 0 h 703384"/>
              <a:gd name="connsiteX2" fmla="*/ 1139483 w 1139483"/>
              <a:gd name="connsiteY2" fmla="*/ 703384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483" h="703384">
                <a:moveTo>
                  <a:pt x="0" y="703384"/>
                </a:moveTo>
                <a:cubicBezTo>
                  <a:pt x="165295" y="351692"/>
                  <a:pt x="330590" y="0"/>
                  <a:pt x="520504" y="0"/>
                </a:cubicBezTo>
                <a:cubicBezTo>
                  <a:pt x="710418" y="0"/>
                  <a:pt x="1045698" y="593187"/>
                  <a:pt x="1139483" y="703384"/>
                </a:cubicBezTo>
              </a:path>
            </a:pathLst>
          </a:custGeom>
          <a:ln cmpd="dbl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2057400" y="2895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22098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temp2 initial pos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from the end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4973" y="2641209"/>
            <a:ext cx="7636835" cy="259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23889" y="2209800"/>
            <a:ext cx="98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head</a:t>
            </a:r>
            <a:endParaRPr lang="en-US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800" b="1" dirty="0"/>
              <a:t>void </a:t>
            </a:r>
            <a:r>
              <a:rPr lang="en-US" sz="1800" b="1" dirty="0" err="1" smtClean="0"/>
              <a:t>deleteEnd</a:t>
            </a:r>
            <a:r>
              <a:rPr lang="en-US" sz="1800" b="1" dirty="0" smtClean="0"/>
              <a:t>()</a:t>
            </a:r>
            <a:endParaRPr lang="en-US" sz="1800" b="1" dirty="0"/>
          </a:p>
          <a:p>
            <a:pPr>
              <a:spcBef>
                <a:spcPts val="0"/>
              </a:spcBef>
              <a:buNone/>
            </a:pPr>
            <a:r>
              <a:rPr lang="en-US" sz="1800" b="1" dirty="0"/>
              <a:t>{ </a:t>
            </a:r>
            <a:endParaRPr lang="en-US" sz="1800" b="1" dirty="0" smtClean="0"/>
          </a:p>
          <a:p>
            <a:pPr lvl="1">
              <a:spcBef>
                <a:spcPts val="0"/>
              </a:spcBef>
              <a:buNone/>
            </a:pPr>
            <a:r>
              <a:rPr lang="en-US" sz="1800" b="1" dirty="0" smtClean="0"/>
              <a:t>node </a:t>
            </a:r>
            <a:r>
              <a:rPr lang="en-US" sz="1800" b="1" dirty="0"/>
              <a:t>*temp1, *temp2;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/>
              <a:t>if </a:t>
            </a:r>
            <a:r>
              <a:rPr lang="en-US" sz="1800" b="1" dirty="0" smtClean="0"/>
              <a:t>(head </a:t>
            </a:r>
            <a:r>
              <a:rPr lang="en-US" sz="1800" b="1" dirty="0"/>
              <a:t>== NULL)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err="1"/>
              <a:t>cout</a:t>
            </a:r>
            <a:r>
              <a:rPr lang="en-US" sz="1800" b="1" dirty="0"/>
              <a:t> &lt;&lt; "The list is empty!" &lt;&lt; </a:t>
            </a:r>
            <a:r>
              <a:rPr lang="en-US" sz="1800" b="1" dirty="0" err="1"/>
              <a:t>endl</a:t>
            </a:r>
            <a:r>
              <a:rPr lang="en-US" sz="1800" b="1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/>
              <a:t>e</a:t>
            </a:r>
            <a:r>
              <a:rPr lang="en-US" sz="1800" b="1" dirty="0" smtClean="0"/>
              <a:t>lse if(head-&gt;next==NULL){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err="1"/>
              <a:t>c</a:t>
            </a:r>
            <a:r>
              <a:rPr lang="en-US" sz="1800" b="1" dirty="0" err="1" smtClean="0"/>
              <a:t>out</a:t>
            </a:r>
            <a:r>
              <a:rPr lang="en-US" sz="1800" b="1" dirty="0" smtClean="0"/>
              <a:t>&lt;&lt;head-&gt;name&lt;&lt;“ is deleted”&lt;&lt; </a:t>
            </a:r>
            <a:r>
              <a:rPr lang="en-US" sz="1800" b="1" dirty="0" err="1" smtClean="0"/>
              <a:t>endl</a:t>
            </a:r>
            <a:r>
              <a:rPr lang="en-US" sz="1800" b="1" dirty="0" smtClean="0"/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smtClean="0"/>
              <a:t>delete head;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/>
              <a:t>h</a:t>
            </a:r>
            <a:r>
              <a:rPr lang="en-US" sz="1800" b="1" dirty="0" smtClean="0"/>
              <a:t>ead=NULL;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 smtClean="0"/>
              <a:t>else{ 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smtClean="0"/>
              <a:t>temp2 </a:t>
            </a:r>
            <a:r>
              <a:rPr lang="en-US" sz="1800" b="1" dirty="0"/>
              <a:t>= </a:t>
            </a:r>
            <a:r>
              <a:rPr lang="en-US" sz="1800" b="1" dirty="0" smtClean="0"/>
              <a:t>head;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/>
              <a:t>t</a:t>
            </a:r>
            <a:r>
              <a:rPr lang="en-US" sz="1800" b="1" dirty="0" smtClean="0"/>
              <a:t>emp1=head-&gt;next;</a:t>
            </a:r>
            <a:endParaRPr lang="en-US" sz="1800" b="1" dirty="0"/>
          </a:p>
          <a:p>
            <a:pPr lvl="2">
              <a:spcBef>
                <a:spcPts val="0"/>
              </a:spcBef>
              <a:buNone/>
            </a:pPr>
            <a:r>
              <a:rPr lang="en-US" sz="1800" b="1" dirty="0"/>
              <a:t>while (temp1-&gt;</a:t>
            </a:r>
            <a:r>
              <a:rPr lang="en-US" sz="1800" b="1" dirty="0" err="1"/>
              <a:t>nxt</a:t>
            </a:r>
            <a:r>
              <a:rPr lang="en-US" sz="1800" b="1" dirty="0"/>
              <a:t> != NULL</a:t>
            </a:r>
            <a:r>
              <a:rPr lang="en-US" sz="1800" b="1" dirty="0" smtClean="0"/>
              <a:t>){ </a:t>
            </a:r>
          </a:p>
          <a:p>
            <a:pPr lvl="3">
              <a:spcBef>
                <a:spcPts val="0"/>
              </a:spcBef>
              <a:buNone/>
            </a:pPr>
            <a:r>
              <a:rPr lang="en-US" sz="1800" b="1" dirty="0" smtClean="0"/>
              <a:t>temp2 </a:t>
            </a:r>
            <a:r>
              <a:rPr lang="en-US" sz="1800" b="1" dirty="0"/>
              <a:t>= temp1;</a:t>
            </a:r>
          </a:p>
          <a:p>
            <a:pPr lvl="3">
              <a:spcBef>
                <a:spcPts val="0"/>
              </a:spcBef>
              <a:buNone/>
            </a:pPr>
            <a:r>
              <a:rPr lang="en-US" sz="1800" b="1" dirty="0"/>
              <a:t>temp1 = temp1-&gt;</a:t>
            </a:r>
            <a:r>
              <a:rPr lang="en-US" sz="1800" b="1" dirty="0" err="1"/>
              <a:t>nxt</a:t>
            </a:r>
            <a:r>
              <a:rPr lang="en-US" sz="1800" b="1" dirty="0"/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smtClean="0"/>
              <a:t>}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err="1" smtClean="0"/>
              <a:t>cout</a:t>
            </a:r>
            <a:r>
              <a:rPr lang="en-US" sz="1800" b="1" dirty="0" smtClean="0"/>
              <a:t>&lt;&lt;temp1-&gt;name&lt;&lt;“ is deleted”&lt;&lt; </a:t>
            </a:r>
            <a:r>
              <a:rPr lang="en-US" sz="1800" b="1" dirty="0" err="1" smtClean="0"/>
              <a:t>endl</a:t>
            </a:r>
            <a:r>
              <a:rPr lang="en-US" sz="1800" b="1" dirty="0" smtClean="0"/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 smtClean="0"/>
              <a:t>delete </a:t>
            </a:r>
            <a:r>
              <a:rPr lang="en-US" sz="1800" b="1" dirty="0"/>
              <a:t>temp1;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b="1" dirty="0"/>
              <a:t>temp2-&gt;</a:t>
            </a:r>
            <a:r>
              <a:rPr lang="en-US" sz="1800" b="1" dirty="0" err="1"/>
              <a:t>nxt</a:t>
            </a:r>
            <a:r>
              <a:rPr lang="en-US" sz="1800" b="1" dirty="0"/>
              <a:t> = NULL;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/>
              <a:t>}</a:t>
            </a:r>
            <a:endParaRPr lang="en-US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Inserting/Deleting at the 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</a:t>
            </a:r>
          </a:p>
          <a:p>
            <a:pPr lvl="1"/>
            <a:r>
              <a:rPr lang="en-US" dirty="0" smtClean="0"/>
              <a:t>Insert at position n</a:t>
            </a:r>
          </a:p>
          <a:p>
            <a:pPr lvl="1"/>
            <a:r>
              <a:rPr lang="en-US" dirty="0" smtClean="0"/>
              <a:t>Delete the n</a:t>
            </a:r>
            <a:r>
              <a:rPr lang="en-US" baseline="30000" dirty="0" smtClean="0"/>
              <a:t>th</a:t>
            </a:r>
            <a:r>
              <a:rPr lang="en-US" dirty="0" smtClean="0"/>
              <a:t> node</a:t>
            </a:r>
          </a:p>
          <a:p>
            <a:pPr lvl="1"/>
            <a:r>
              <a:rPr lang="en-US" dirty="0" smtClean="0"/>
              <a:t>Insert Before a certain node</a:t>
            </a:r>
          </a:p>
          <a:p>
            <a:pPr lvl="1"/>
            <a:r>
              <a:rPr lang="en-US" dirty="0" smtClean="0"/>
              <a:t>Insert After a certain node</a:t>
            </a:r>
          </a:p>
          <a:p>
            <a:r>
              <a:rPr lang="en-US" dirty="0" smtClean="0"/>
              <a:t>Home Exercise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list,  also called a sequence,</a:t>
            </a:r>
          </a:p>
          <a:p>
            <a:pPr lvl="1"/>
            <a:r>
              <a:rPr lang="en-US" dirty="0" smtClean="0"/>
              <a:t> is a container that stores elements in a certain linear order, </a:t>
            </a:r>
          </a:p>
          <a:p>
            <a:pPr lvl="1"/>
            <a:r>
              <a:rPr lang="en-US" dirty="0" smtClean="0"/>
              <a:t>which is imposed by the operations performed. </a:t>
            </a:r>
          </a:p>
          <a:p>
            <a:r>
              <a:rPr lang="en-US" dirty="0" smtClean="0"/>
              <a:t>The basic operations supported are </a:t>
            </a:r>
          </a:p>
          <a:p>
            <a:pPr lvl="1"/>
            <a:r>
              <a:rPr lang="en-US" dirty="0" smtClean="0"/>
              <a:t>retrieving, inserting, and removing an element given its position. </a:t>
            </a:r>
          </a:p>
          <a:p>
            <a:r>
              <a:rPr lang="en-US" dirty="0" smtClean="0"/>
              <a:t>Special types of lists include stacks and queues, where insertions and deletions can be done only at the head or the tail of the sequence.</a:t>
            </a:r>
          </a:p>
          <a:p>
            <a:r>
              <a:rPr lang="en-US" dirty="0" smtClean="0"/>
              <a:t>The basic realization of sequences is by means of arrays and linked lists.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D01BC-02A1-441F-B3FF-DE42A7B635F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Abstract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 is a sequence of zero or more elements of a given type</a:t>
            </a:r>
          </a:p>
          <a:p>
            <a:pPr>
              <a:buNone/>
            </a:pPr>
            <a:r>
              <a:rPr lang="pt-BR" dirty="0" smtClean="0"/>
              <a:t>		a</a:t>
            </a:r>
            <a:r>
              <a:rPr lang="pt-BR" baseline="-25000" dirty="0" smtClean="0"/>
              <a:t>1</a:t>
            </a:r>
            <a:r>
              <a:rPr lang="pt-BR" dirty="0" smtClean="0"/>
              <a:t>, a</a:t>
            </a:r>
            <a:r>
              <a:rPr lang="pt-BR" baseline="-25000" dirty="0" smtClean="0"/>
              <a:t>2</a:t>
            </a:r>
            <a:r>
              <a:rPr lang="pt-BR" dirty="0" smtClean="0"/>
              <a:t>, . . . , an (n ≥ 0)</a:t>
            </a:r>
          </a:p>
          <a:p>
            <a:pPr lvl="1"/>
            <a:r>
              <a:rPr lang="en-US" dirty="0" smtClean="0"/>
              <a:t>n : length of the list</a:t>
            </a:r>
          </a:p>
          <a:p>
            <a:pPr lvl="1"/>
            <a:r>
              <a:rPr lang="en-US" dirty="0" smtClean="0"/>
              <a:t>a1 : first element of the list</a:t>
            </a:r>
          </a:p>
          <a:p>
            <a:pPr lvl="1"/>
            <a:r>
              <a:rPr lang="en-US" dirty="0" smtClean="0"/>
              <a:t> an : last element of the list</a:t>
            </a:r>
          </a:p>
          <a:p>
            <a:pPr lvl="1"/>
            <a:r>
              <a:rPr lang="en-US" dirty="0" smtClean="0"/>
              <a:t> n = 0 : empty list</a:t>
            </a:r>
          </a:p>
          <a:p>
            <a:r>
              <a:rPr lang="en-US" dirty="0" smtClean="0"/>
              <a:t> Elements can be linearly ordered according to their position in the list</a:t>
            </a:r>
          </a:p>
          <a:p>
            <a:r>
              <a:rPr lang="en-US" dirty="0" smtClean="0"/>
              <a:t>We say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precedes a</a:t>
            </a:r>
            <a:r>
              <a:rPr lang="en-US" baseline="-25000" dirty="0" smtClean="0"/>
              <a:t>i+1</a:t>
            </a:r>
            <a:r>
              <a:rPr lang="en-US" dirty="0" smtClean="0"/>
              <a:t>, a</a:t>
            </a:r>
            <a:r>
              <a:rPr lang="en-US" baseline="-25000" dirty="0" smtClean="0"/>
              <a:t>i+1</a:t>
            </a:r>
            <a:r>
              <a:rPr lang="en-US" dirty="0" smtClean="0"/>
              <a:t> follows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, and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is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4</a:t>
            </a:fld>
            <a:endParaRPr lang="en-US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Structures </a:t>
            </a:r>
            <a:r>
              <a:rPr lang="en-US" dirty="0"/>
              <a:t>are aggregate data types built using elements of primitive data types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struct</a:t>
            </a:r>
            <a:r>
              <a:rPr lang="en-US" dirty="0" smtClean="0"/>
              <a:t> keyword:</a:t>
            </a:r>
          </a:p>
          <a:p>
            <a:pPr lvl="1"/>
            <a:r>
              <a:rPr lang="en-US" dirty="0" smtClean="0"/>
              <a:t> creates a new user defined data type that is used to declare variables of an aggregate data type.</a:t>
            </a:r>
          </a:p>
          <a:p>
            <a:r>
              <a:rPr lang="en-US" dirty="0" smtClean="0"/>
              <a:t>Structure variables are declared like variables of other types.</a:t>
            </a:r>
          </a:p>
          <a:p>
            <a:r>
              <a:rPr lang="en-US" b="1" dirty="0" smtClean="0"/>
              <a:t>Syntax: </a:t>
            </a:r>
          </a:p>
          <a:p>
            <a:pPr lvl="1"/>
            <a:r>
              <a:rPr lang="en-US" b="1" dirty="0" err="1" smtClean="0"/>
              <a:t>struct</a:t>
            </a:r>
            <a:r>
              <a:rPr lang="en-US" b="1" dirty="0" smtClean="0"/>
              <a:t> &lt;structure tag&gt; &lt;variable name&gt;;</a:t>
            </a:r>
          </a:p>
          <a:p>
            <a:pPr lvl="3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Time </a:t>
            </a:r>
            <a:r>
              <a:rPr lang="en-US" dirty="0" err="1" smtClean="0"/>
              <a:t>timeObject</a:t>
            </a:r>
            <a:r>
              <a:rPr lang="en-US" dirty="0" smtClean="0"/>
              <a:t>,</a:t>
            </a:r>
          </a:p>
          <a:p>
            <a:pPr lvl="3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Time *</a:t>
            </a:r>
            <a:r>
              <a:rPr lang="en-US" dirty="0" err="1" smtClean="0"/>
              <a:t>timeptr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struct</a:t>
            </a:r>
            <a:r>
              <a:rPr lang="en-US" dirty="0" smtClean="0"/>
              <a:t> [structure tag] {</a:t>
            </a:r>
          </a:p>
          <a:p>
            <a:pPr>
              <a:buNone/>
            </a:pPr>
            <a:r>
              <a:rPr lang="en-US" dirty="0" smtClean="0"/>
              <a:t>         member definition;</a:t>
            </a:r>
          </a:p>
          <a:p>
            <a:pPr>
              <a:buNone/>
            </a:pPr>
            <a:r>
              <a:rPr lang="en-US" dirty="0" smtClean="0"/>
              <a:t>        member definition; ... </a:t>
            </a:r>
          </a:p>
          <a:p>
            <a:pPr>
              <a:buNone/>
            </a:pPr>
            <a:r>
              <a:rPr lang="en-US" dirty="0" smtClean="0"/>
              <a:t>        member definition;</a:t>
            </a:r>
          </a:p>
          <a:p>
            <a:pPr>
              <a:buNone/>
            </a:pPr>
            <a:r>
              <a:rPr lang="en-US" dirty="0" smtClean="0"/>
              <a:t>    } [one or more structure variables];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Structure are defined using the </a:t>
            </a:r>
            <a:r>
              <a:rPr lang="en-US" dirty="0" err="1" smtClean="0"/>
              <a:t>struct</a:t>
            </a:r>
            <a:r>
              <a:rPr lang="en-US" dirty="0" smtClean="0"/>
              <a:t> keyword:</a:t>
            </a:r>
          </a:p>
          <a:p>
            <a:pPr lvl="2">
              <a:buNone/>
            </a:pPr>
            <a:r>
              <a:rPr lang="en-US" sz="2800" dirty="0" err="1" smtClean="0"/>
              <a:t>struct</a:t>
            </a:r>
            <a:r>
              <a:rPr lang="en-US" sz="2800" dirty="0" smtClean="0"/>
              <a:t> Books {</a:t>
            </a:r>
          </a:p>
          <a:p>
            <a:pPr lvl="2">
              <a:buNone/>
            </a:pPr>
            <a:r>
              <a:rPr lang="en-US" sz="2800" dirty="0" smtClean="0"/>
              <a:t>         char title[50];</a:t>
            </a:r>
          </a:p>
          <a:p>
            <a:pPr lvl="2">
              <a:buNone/>
            </a:pPr>
            <a:r>
              <a:rPr lang="en-US" sz="2800" dirty="0" smtClean="0"/>
              <a:t>        char author[50]; </a:t>
            </a:r>
          </a:p>
          <a:p>
            <a:pPr lvl="2">
              <a:buNone/>
            </a:pPr>
            <a:r>
              <a:rPr lang="en-US" sz="2800" dirty="0" smtClean="0"/>
              <a:t>        char subject[100];</a:t>
            </a:r>
          </a:p>
          <a:p>
            <a:pPr lvl="2"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book_id</a:t>
            </a:r>
            <a:r>
              <a:rPr lang="en-US" sz="2800" dirty="0" smtClean="0"/>
              <a:t>; </a:t>
            </a:r>
          </a:p>
          <a:p>
            <a:pPr lvl="2">
              <a:buNone/>
            </a:pPr>
            <a:r>
              <a:rPr lang="en-US" sz="2800" dirty="0" smtClean="0"/>
              <a:t>}book;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Accessing Members of Structure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The Dot operator </a:t>
            </a:r>
            <a:r>
              <a:rPr lang="en-US" i="1" dirty="0" smtClean="0"/>
              <a:t>(.):</a:t>
            </a:r>
          </a:p>
          <a:p>
            <a:pPr lvl="1"/>
            <a:r>
              <a:rPr lang="en-US" i="1" dirty="0" smtClean="0"/>
              <a:t> </a:t>
            </a:r>
            <a:r>
              <a:rPr lang="en-US" i="1" dirty="0"/>
              <a:t>to access data members of structure variables.</a:t>
            </a:r>
          </a:p>
          <a:p>
            <a:r>
              <a:rPr lang="en-US" i="1" dirty="0"/>
              <a:t>The Arrow operator (-&gt;): </a:t>
            </a:r>
            <a:endParaRPr lang="en-US" i="1" dirty="0" smtClean="0"/>
          </a:p>
          <a:p>
            <a:pPr lvl="1"/>
            <a:r>
              <a:rPr lang="en-US" i="1" dirty="0" smtClean="0"/>
              <a:t>to </a:t>
            </a:r>
            <a:r>
              <a:rPr lang="en-US" i="1" dirty="0"/>
              <a:t>access data members of pointer variables pointing to </a:t>
            </a:r>
            <a:r>
              <a:rPr lang="en-US" i="1" dirty="0" smtClean="0"/>
              <a:t>the </a:t>
            </a:r>
            <a:r>
              <a:rPr lang="en-US" dirty="0" smtClean="0"/>
              <a:t>structure</a:t>
            </a:r>
            <a:r>
              <a:rPr lang="en-US" dirty="0"/>
              <a:t>.</a:t>
            </a:r>
          </a:p>
          <a:p>
            <a:r>
              <a:rPr lang="en-US" dirty="0"/>
              <a:t>E.g. Print member </a:t>
            </a:r>
            <a:r>
              <a:rPr lang="en-US" dirty="0" smtClean="0"/>
              <a:t>title </a:t>
            </a:r>
            <a:r>
              <a:rPr lang="en-US" dirty="0"/>
              <a:t>of </a:t>
            </a:r>
            <a:r>
              <a:rPr lang="en-US" dirty="0" smtClean="0"/>
              <a:t>book </a:t>
            </a:r>
            <a:r>
              <a:rPr lang="en-US" dirty="0"/>
              <a:t>and </a:t>
            </a:r>
            <a:r>
              <a:rPr lang="en-US" dirty="0" err="1" smtClean="0"/>
              <a:t>bookptr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book</a:t>
            </a:r>
            <a:endParaRPr lang="en-US" dirty="0"/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&lt;&lt; </a:t>
            </a:r>
            <a:r>
              <a:rPr lang="en-US" dirty="0" err="1" smtClean="0">
                <a:solidFill>
                  <a:srgbClr val="FF0000"/>
                </a:solidFill>
              </a:rPr>
              <a:t>book.title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en-US" dirty="0" smtClean="0"/>
              <a:t>or</a:t>
            </a:r>
          </a:p>
          <a:p>
            <a:pPr lvl="1"/>
            <a:r>
              <a:rPr lang="en-US" dirty="0" err="1" smtClean="0"/>
              <a:t>bookptr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cout</a:t>
            </a:r>
            <a:r>
              <a:rPr lang="en-US" dirty="0" smtClean="0">
                <a:solidFill>
                  <a:srgbClr val="FF0000"/>
                </a:solidFill>
              </a:rPr>
              <a:t>&lt;&lt;</a:t>
            </a:r>
            <a:r>
              <a:rPr lang="en-US" dirty="0" err="1" smtClean="0">
                <a:solidFill>
                  <a:srgbClr val="FF0000"/>
                </a:solidFill>
              </a:rPr>
              <a:t>bookptr</a:t>
            </a:r>
            <a:r>
              <a:rPr lang="en-US" dirty="0" smtClean="0">
                <a:solidFill>
                  <a:srgbClr val="FF0000"/>
                </a:solidFill>
              </a:rPr>
              <a:t>-&gt;title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b="1" dirty="0"/>
              <a:t>TIP: </a:t>
            </a:r>
            <a:endParaRPr lang="en-US" b="1" dirty="0" smtClean="0"/>
          </a:p>
          <a:p>
            <a:pPr lvl="1"/>
            <a:r>
              <a:rPr lang="en-US" b="1" dirty="0" err="1" smtClean="0"/>
              <a:t>bookptr</a:t>
            </a:r>
            <a:r>
              <a:rPr lang="en-US" b="1" dirty="0" smtClean="0"/>
              <a:t>-</a:t>
            </a:r>
            <a:r>
              <a:rPr lang="en-US" b="1" dirty="0"/>
              <a:t>&gt;hour is the same as </a:t>
            </a:r>
            <a:r>
              <a:rPr lang="en-US" b="1" dirty="0" smtClean="0"/>
              <a:t>(*</a:t>
            </a:r>
            <a:r>
              <a:rPr lang="en-US" b="1" dirty="0" err="1" smtClean="0"/>
              <a:t>bookptr</a:t>
            </a:r>
            <a:r>
              <a:rPr lang="en-US" b="1" dirty="0" smtClean="0"/>
              <a:t>).title.</a:t>
            </a:r>
            <a:endParaRPr lang="en-US" b="1" dirty="0"/>
          </a:p>
          <a:p>
            <a:r>
              <a:rPr lang="en-US" dirty="0"/>
              <a:t>The parentheses is required since (*) has lower precedence than (.).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93113" y="0"/>
            <a:ext cx="750887" cy="360363"/>
          </a:xfrm>
        </p:spPr>
        <p:txBody>
          <a:bodyPr/>
          <a:lstStyle/>
          <a:p>
            <a:pPr>
              <a:defRPr/>
            </a:pPr>
            <a:fld id="{1E63849F-F34D-4DAC-AAC2-81D6449C1EF3}" type="slidenum">
              <a:rPr lang="en-US" altLang="de-DE" smtClean="0"/>
              <a:pPr>
                <a:defRPr/>
              </a:pPr>
              <a:t>8</a:t>
            </a:fld>
            <a:endParaRPr lang="en-US" alt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Link  :</a:t>
            </a:r>
          </a:p>
          <a:p>
            <a:pPr lvl="1"/>
            <a:r>
              <a:rPr lang="en-US" dirty="0" smtClean="0"/>
              <a:t> Each link of linked list can store a data called an element </a:t>
            </a:r>
          </a:p>
          <a:p>
            <a:r>
              <a:rPr lang="en-US" b="1" dirty="0" smtClean="0"/>
              <a:t>Next :</a:t>
            </a:r>
          </a:p>
          <a:p>
            <a:pPr lvl="1"/>
            <a:r>
              <a:rPr lang="en-US" dirty="0" smtClean="0"/>
              <a:t>Each link of linked list contain  a link to the next link </a:t>
            </a:r>
          </a:p>
          <a:p>
            <a:r>
              <a:rPr lang="en-US" b="1" dirty="0" smtClean="0"/>
              <a:t>Linked list :</a:t>
            </a:r>
          </a:p>
          <a:p>
            <a:pPr lvl="1"/>
            <a:r>
              <a:rPr lang="en-US" dirty="0" smtClean="0"/>
              <a:t>A linked list contains the connection link to the first link </a:t>
            </a:r>
          </a:p>
          <a:p>
            <a:r>
              <a:rPr lang="en-US" b="1" dirty="0" smtClean="0"/>
              <a:t>Types linked list :</a:t>
            </a:r>
          </a:p>
          <a:p>
            <a:pPr lvl="1"/>
            <a:r>
              <a:rPr lang="en-US" sz="2000" b="1" dirty="0" smtClean="0"/>
              <a:t>Simple linked list </a:t>
            </a:r>
          </a:p>
          <a:p>
            <a:pPr lvl="2"/>
            <a:r>
              <a:rPr lang="en-US" sz="2000" dirty="0" smtClean="0"/>
              <a:t>Item navigation forward </a:t>
            </a:r>
          </a:p>
          <a:p>
            <a:pPr lvl="1"/>
            <a:r>
              <a:rPr lang="en-US" sz="2000" b="1" dirty="0" smtClean="0"/>
              <a:t>Double linked list </a:t>
            </a:r>
          </a:p>
          <a:p>
            <a:pPr lvl="2"/>
            <a:r>
              <a:rPr lang="en-US" sz="2000" dirty="0" smtClean="0"/>
              <a:t>Item navigation forward  and backward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Circular linked list </a:t>
            </a:r>
          </a:p>
          <a:p>
            <a:pPr lvl="1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lienvorlage">
  <a:themeElements>
    <a:clrScheme name="Folienvorlage 8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Folien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F1020"/>
          </a:buClr>
          <a:buSzTx/>
          <a:buFont typeface="Wingdings" pitchFamily="2" charset="2"/>
          <a:buChar char="•"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F1020"/>
          </a:buClr>
          <a:buSzTx/>
          <a:buFont typeface="Wingdings" pitchFamily="2" charset="2"/>
          <a:buChar char="•"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nvorlag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nvorlag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vorlage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D:\privat\powerpoint\vorlagen\Folienvorlage.pot</Template>
  <TotalTime>0</TotalTime>
  <Words>1394</Words>
  <Application>Microsoft Office PowerPoint</Application>
  <PresentationFormat>On-screen Show (4:3)</PresentationFormat>
  <Paragraphs>248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  <vt:variant>
        <vt:lpstr>Custom Shows</vt:lpstr>
      </vt:variant>
      <vt:variant>
        <vt:i4>7</vt:i4>
      </vt:variant>
    </vt:vector>
  </HeadingPairs>
  <TitlesOfParts>
    <vt:vector size="37" baseType="lpstr">
      <vt:lpstr>Folienvorlage</vt:lpstr>
      <vt:lpstr>School of  Electrical Engineering and computing   Data Structures and Algorithms Linked List</vt:lpstr>
      <vt:lpstr>Lists</vt:lpstr>
      <vt:lpstr>Introduction </vt:lpstr>
      <vt:lpstr>List Abstract Data Type</vt:lpstr>
      <vt:lpstr>Structures</vt:lpstr>
      <vt:lpstr>Example :</vt:lpstr>
      <vt:lpstr>Accessing Members of Structure Variables</vt:lpstr>
      <vt:lpstr>Linked Lists</vt:lpstr>
      <vt:lpstr>Terminology </vt:lpstr>
      <vt:lpstr>Introduction </vt:lpstr>
      <vt:lpstr>Array vs. Linked lists</vt:lpstr>
      <vt:lpstr>Advantages of Linked Lists</vt:lpstr>
      <vt:lpstr>Creating Linked Lists in C++</vt:lpstr>
      <vt:lpstr>Defining the data structure for a linked list</vt:lpstr>
      <vt:lpstr>Basic operation  </vt:lpstr>
      <vt:lpstr>Inserting in the front</vt:lpstr>
      <vt:lpstr>Example </vt:lpstr>
      <vt:lpstr>Inserting  Node to front of list</vt:lpstr>
      <vt:lpstr>Deleting from the front</vt:lpstr>
      <vt:lpstr>Example </vt:lpstr>
      <vt:lpstr>Delete the front Node</vt:lpstr>
      <vt:lpstr>Display List</vt:lpstr>
      <vt:lpstr>Slide 23</vt:lpstr>
      <vt:lpstr>Test Main</vt:lpstr>
      <vt:lpstr>inserting at the End</vt:lpstr>
      <vt:lpstr>Code</vt:lpstr>
      <vt:lpstr>Delete from the end</vt:lpstr>
      <vt:lpstr>Code</vt:lpstr>
      <vt:lpstr>Inserting/Deleting at the middle</vt:lpstr>
      <vt:lpstr>Platforms</vt:lpstr>
      <vt:lpstr>Corporate Overview</vt:lpstr>
      <vt:lpstr>ASIC Solutions</vt:lpstr>
      <vt:lpstr>DesignObjects</vt:lpstr>
      <vt:lpstr>Print Corp+DO+PLat+ASIC</vt:lpstr>
      <vt:lpstr>Print Corp+DO+PLat</vt:lpstr>
      <vt:lpstr>Print Corp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 Admi</dc:title>
  <dc:creator/>
  <cp:lastModifiedBy/>
  <cp:revision>595</cp:revision>
  <cp:lastPrinted>2004-06-20T17:58:40Z</cp:lastPrinted>
  <dcterms:created xsi:type="dcterms:W3CDTF">2001-04-10T07:22:46Z</dcterms:created>
  <dcterms:modified xsi:type="dcterms:W3CDTF">2016-11-16T05:29:28Z</dcterms:modified>
</cp:coreProperties>
</file>